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3" r:id="rId1"/>
  </p:sldMasterIdLst>
  <p:notesMasterIdLst>
    <p:notesMasterId r:id="rId17"/>
  </p:notesMasterIdLst>
  <p:sldIdLst>
    <p:sldId id="256" r:id="rId2"/>
    <p:sldId id="259" r:id="rId3"/>
    <p:sldId id="260" r:id="rId4"/>
    <p:sldId id="261" r:id="rId5"/>
    <p:sldId id="262" r:id="rId6"/>
    <p:sldId id="265" r:id="rId7"/>
    <p:sldId id="264" r:id="rId8"/>
    <p:sldId id="266" r:id="rId9"/>
    <p:sldId id="257" r:id="rId10"/>
    <p:sldId id="267" r:id="rId11"/>
    <p:sldId id="270" r:id="rId12"/>
    <p:sldId id="269" r:id="rId13"/>
    <p:sldId id="271" r:id="rId14"/>
    <p:sldId id="272" r:id="rId15"/>
    <p:sldId id="268"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1248"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E23C4-E6E6-4186-8715-FE1FCE1B7622}" type="datetimeFigureOut">
              <a:rPr lang="en-US" smtClean="0"/>
              <a:t>8/23/2018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CD033B-D790-4EE7-9308-5BD65B281636}" type="slidenum">
              <a:rPr lang="en-US" smtClean="0"/>
              <a:t>‹#›</a:t>
            </a:fld>
            <a:endParaRPr lang="en-US"/>
          </a:p>
        </p:txBody>
      </p:sp>
    </p:spTree>
    <p:extLst>
      <p:ext uri="{BB962C8B-B14F-4D97-AF65-F5344CB8AC3E}">
        <p14:creationId xmlns:p14="http://schemas.microsoft.com/office/powerpoint/2010/main" val="1971240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chemeClr val="tx1"/>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96DFF08F-DC6B-4601-B491-B0F83F6DD2DA}" type="datetimeFigureOut">
              <a:rPr lang="en-US" smtClean="0"/>
              <a:t>8/23/2018</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smtClean="0"/>
              <a:t>‹#›</a:t>
            </a:fld>
            <a:endParaRPr lang="en-US" dirty="0"/>
          </a:p>
        </p:txBody>
      </p:sp>
      <p:cxnSp>
        <p:nvCxnSpPr>
          <p:cNvPr id="8" name="Straight Connector 7"/>
          <p:cNvCxnSpPr/>
          <p:nvPr/>
        </p:nvCxnSpPr>
        <p:spPr>
          <a:xfrm>
            <a:off x="1483995" y="3733800"/>
            <a:ext cx="61722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430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65887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35905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34019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7" name="Straight Connector 6"/>
          <p:cNvCxnSpPr/>
          <p:nvPr/>
        </p:nvCxnSpPr>
        <p:spPr>
          <a:xfrm>
            <a:off x="1485900" y="4020408"/>
            <a:ext cx="61722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087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8/23/2018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5866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8/23/2018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59792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8/23/2018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81971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8/23/2018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36026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8/23/2018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3740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8/23/2018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61916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75000"/>
            <a:alpha val="46000"/>
          </a:schemeClr>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tx1"/>
                </a:solidFill>
              </a:defRPr>
            </a:lvl1pPr>
          </a:lstStyle>
          <a:p>
            <a:fld id="{96DFF08F-DC6B-4601-B491-B0F83F6DD2DA}" type="datetimeFigureOut">
              <a:rPr lang="en-US" smtClean="0"/>
              <a:pPr/>
              <a:t>8/23/2018</a:t>
            </a:fld>
            <a:endParaRPr lang="en-US" dirty="0"/>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9748336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6858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tx1"/>
        </a:buClr>
        <a:buSzPct val="80000"/>
        <a:buFont typeface="Corbel" pitchFamily="34" charset="0"/>
        <a:buChar char="•"/>
        <a:defRPr sz="2000" kern="1200">
          <a:solidFill>
            <a:schemeClr val="tx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800" kern="1200">
          <a:solidFill>
            <a:schemeClr val="tx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600" kern="1200">
          <a:solidFill>
            <a:schemeClr val="tx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New England Colonies</a:t>
            </a:r>
            <a:endParaRPr lang="en-US" dirty="0"/>
          </a:p>
        </p:txBody>
      </p:sp>
      <p:sp>
        <p:nvSpPr>
          <p:cNvPr id="3" name="Subtitle 2"/>
          <p:cNvSpPr>
            <a:spLocks noGrp="1"/>
          </p:cNvSpPr>
          <p:nvPr>
            <p:ph type="subTitle" idx="1"/>
          </p:nvPr>
        </p:nvSpPr>
        <p:spPr/>
        <p:txBody>
          <a:bodyPr/>
          <a:lstStyle/>
          <a:p>
            <a:r>
              <a:rPr lang="en-US" dirty="0" smtClean="0"/>
              <a:t>Chapter 2: Transplantations and Borderlands</a:t>
            </a:r>
            <a:endParaRPr lang="en-US" dirty="0"/>
          </a:p>
        </p:txBody>
      </p:sp>
    </p:spTree>
    <p:extLst>
      <p:ext uri="{BB962C8B-B14F-4D97-AF65-F5344CB8AC3E}">
        <p14:creationId xmlns:p14="http://schemas.microsoft.com/office/powerpoint/2010/main" val="2501671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03" y="356199"/>
            <a:ext cx="7406640" cy="653483"/>
          </a:xfrm>
        </p:spPr>
        <p:txBody>
          <a:bodyPr/>
          <a:lstStyle/>
          <a:p>
            <a:r>
              <a:rPr lang="en-US" dirty="0" smtClean="0"/>
              <a:t>New England Statistics</a:t>
            </a:r>
            <a:endParaRPr lang="en-US" dirty="0"/>
          </a:p>
        </p:txBody>
      </p:sp>
      <p:sp>
        <p:nvSpPr>
          <p:cNvPr id="3" name="Content Placeholder 2"/>
          <p:cNvSpPr>
            <a:spLocks noGrp="1"/>
          </p:cNvSpPr>
          <p:nvPr>
            <p:ph idx="1"/>
          </p:nvPr>
        </p:nvSpPr>
        <p:spPr>
          <a:xfrm>
            <a:off x="195003" y="1092415"/>
            <a:ext cx="4173797" cy="5638800"/>
          </a:xfrm>
        </p:spPr>
        <p:txBody>
          <a:bodyPr>
            <a:normAutofit fontScale="92500"/>
          </a:bodyPr>
          <a:lstStyle/>
          <a:p>
            <a:pPr marL="34290" indent="0">
              <a:buNone/>
            </a:pPr>
            <a:r>
              <a:rPr lang="en-US" sz="2400" dirty="0" smtClean="0"/>
              <a:t>Most New England settlers came as families, thus creating a more balanced gender ratio</a:t>
            </a:r>
          </a:p>
          <a:p>
            <a:pPr marL="34290" indent="0">
              <a:buNone/>
            </a:pPr>
            <a:r>
              <a:rPr lang="en-US" sz="2400" u="sng" dirty="0" smtClean="0"/>
              <a:t>Families</a:t>
            </a:r>
          </a:p>
          <a:p>
            <a:pPr lvl="1"/>
            <a:r>
              <a:rPr lang="en-US" sz="2000" dirty="0" smtClean="0"/>
              <a:t>Women married at age 22 </a:t>
            </a:r>
            <a:r>
              <a:rPr lang="en-US" sz="2000" dirty="0"/>
              <a:t>(</a:t>
            </a:r>
            <a:r>
              <a:rPr lang="en-US" sz="2000" dirty="0" smtClean="0"/>
              <a:t>average)</a:t>
            </a:r>
          </a:p>
          <a:p>
            <a:pPr lvl="2"/>
            <a:r>
              <a:rPr lang="en-US" sz="1800" dirty="0" smtClean="0"/>
              <a:t>Unmarried adults seen as a danger to society</a:t>
            </a:r>
          </a:p>
          <a:p>
            <a:pPr lvl="1"/>
            <a:r>
              <a:rPr lang="en-US" sz="2000" dirty="0" smtClean="0"/>
              <a:t>Women gave birth 7 times </a:t>
            </a:r>
            <a:r>
              <a:rPr lang="en-US" sz="2000" dirty="0"/>
              <a:t>(</a:t>
            </a:r>
            <a:r>
              <a:rPr lang="en-US" sz="2000" dirty="0" smtClean="0"/>
              <a:t>average) </a:t>
            </a:r>
          </a:p>
          <a:p>
            <a:pPr lvl="2"/>
            <a:r>
              <a:rPr lang="en-US" sz="1800" dirty="0" smtClean="0"/>
              <a:t>With relatively high child mortality rate, not all children lived to adulthood</a:t>
            </a:r>
          </a:p>
          <a:p>
            <a:pPr marL="34290" indent="0">
              <a:buNone/>
            </a:pPr>
            <a:r>
              <a:rPr lang="en-US" sz="2400" u="sng" dirty="0" smtClean="0"/>
              <a:t>Life Expectancy</a:t>
            </a:r>
          </a:p>
          <a:p>
            <a:pPr lvl="1"/>
            <a:r>
              <a:rPr lang="en-US" sz="2000" dirty="0" smtClean="0"/>
              <a:t>For a 20 year old in NE, the life expectancy was around 70 years</a:t>
            </a:r>
          </a:p>
          <a:p>
            <a:pPr lvl="2"/>
            <a:r>
              <a:rPr lang="en-US" sz="1800" dirty="0" smtClean="0"/>
              <a:t>Allowed for big families to flourish</a:t>
            </a:r>
          </a:p>
          <a:p>
            <a:pPr lvl="2"/>
            <a:r>
              <a:rPr lang="en-US" sz="1800" dirty="0" smtClean="0"/>
              <a:t>With parents living longer, they had more authority over children due to inheritance. </a:t>
            </a:r>
          </a:p>
        </p:txBody>
      </p:sp>
      <p:pic>
        <p:nvPicPr>
          <p:cNvPr id="4" name="Picture 3"/>
          <p:cNvPicPr>
            <a:picLocks noChangeAspect="1"/>
          </p:cNvPicPr>
          <p:nvPr/>
        </p:nvPicPr>
        <p:blipFill>
          <a:blip r:embed="rId2"/>
          <a:stretch>
            <a:fillRect/>
          </a:stretch>
        </p:blipFill>
        <p:spPr>
          <a:xfrm>
            <a:off x="4254501" y="1009682"/>
            <a:ext cx="4585277" cy="2902133"/>
          </a:xfrm>
          <a:prstGeom prst="rect">
            <a:avLst/>
          </a:prstGeom>
          <a:ln w="28575">
            <a:solidFill>
              <a:schemeClr val="tx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4254501" y="3994548"/>
            <a:ext cx="4585276" cy="2524685"/>
          </a:xfrm>
          <a:prstGeom prst="rect">
            <a:avLst/>
          </a:prstGeom>
          <a:ln w="285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2325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950" y="556260"/>
            <a:ext cx="4159250" cy="1356360"/>
          </a:xfrm>
        </p:spPr>
        <p:txBody>
          <a:bodyPr/>
          <a:lstStyle/>
          <a:p>
            <a:r>
              <a:rPr lang="en-US" dirty="0" smtClean="0"/>
              <a:t>New Hampshire and Maine</a:t>
            </a:r>
            <a:endParaRPr lang="en-US" dirty="0"/>
          </a:p>
        </p:txBody>
      </p:sp>
      <p:sp>
        <p:nvSpPr>
          <p:cNvPr id="3" name="Content Placeholder 2"/>
          <p:cNvSpPr>
            <a:spLocks noGrp="1"/>
          </p:cNvSpPr>
          <p:nvPr>
            <p:ph idx="1"/>
          </p:nvPr>
        </p:nvSpPr>
        <p:spPr>
          <a:xfrm>
            <a:off x="615950" y="1912620"/>
            <a:ext cx="2609850" cy="4638084"/>
          </a:xfrm>
        </p:spPr>
        <p:txBody>
          <a:bodyPr>
            <a:normAutofit/>
          </a:bodyPr>
          <a:lstStyle/>
          <a:p>
            <a:pPr marL="34290" indent="0">
              <a:buNone/>
            </a:pPr>
            <a:r>
              <a:rPr lang="en-US" dirty="0" smtClean="0"/>
              <a:t>Established in 1629 by royal land grant, but didn’t attract much settlement until Puritan “dissenters” moved from Mass Bay.</a:t>
            </a:r>
            <a:endParaRPr lang="en-US" sz="2400" dirty="0" smtClean="0"/>
          </a:p>
          <a:p>
            <a:r>
              <a:rPr lang="en-US" sz="2400" dirty="0" smtClean="0"/>
              <a:t>New Hampshire</a:t>
            </a:r>
          </a:p>
          <a:p>
            <a:pPr lvl="1"/>
            <a:r>
              <a:rPr lang="en-US" dirty="0" smtClean="0"/>
              <a:t>Became a separate colony in 1679</a:t>
            </a:r>
          </a:p>
          <a:p>
            <a:pPr marL="205740" lvl="1" indent="0">
              <a:buNone/>
            </a:pPr>
            <a:endParaRPr lang="en-US" dirty="0" smtClean="0"/>
          </a:p>
          <a:p>
            <a:r>
              <a:rPr lang="en-US" sz="2400" dirty="0" smtClean="0"/>
              <a:t>Maine</a:t>
            </a:r>
          </a:p>
          <a:p>
            <a:pPr lvl="1"/>
            <a:r>
              <a:rPr lang="en-US" dirty="0" smtClean="0"/>
              <a:t>Became a separate colony in 1820 (had previously been part of Massachusetts)</a:t>
            </a: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2292" t="21007" r="32683" b="13020"/>
          <a:stretch/>
        </p:blipFill>
        <p:spPr>
          <a:xfrm>
            <a:off x="3535720" y="1231900"/>
            <a:ext cx="4226640" cy="5318804"/>
          </a:xfrm>
          <a:prstGeom prst="rect">
            <a:avLst/>
          </a:prstGeom>
          <a:ln w="28575">
            <a:solidFill>
              <a:schemeClr val="tx1"/>
            </a:solidFill>
          </a:ln>
          <a:effectLst>
            <a:outerShdw blurRad="292100" dist="139700" dir="2700000" algn="tl" rotWithShape="0">
              <a:srgbClr val="333333">
                <a:alpha val="65000"/>
              </a:srgbClr>
            </a:outerShdw>
          </a:effectLst>
        </p:spPr>
      </p:pic>
      <p:sp>
        <p:nvSpPr>
          <p:cNvPr id="5" name="TextBox 4"/>
          <p:cNvSpPr txBox="1"/>
          <p:nvPr/>
        </p:nvSpPr>
        <p:spPr>
          <a:xfrm>
            <a:off x="7480500" y="421774"/>
            <a:ext cx="1183560" cy="1815882"/>
          </a:xfrm>
          <a:prstGeom prst="rect">
            <a:avLst/>
          </a:prstGeom>
          <a:solidFill>
            <a:schemeClr val="accent1">
              <a:lumMod val="50000"/>
            </a:schemeClr>
          </a:solidFill>
          <a:ln w="28575">
            <a:solidFill>
              <a:schemeClr val="tx1"/>
            </a:solidFill>
          </a:ln>
        </p:spPr>
        <p:txBody>
          <a:bodyPr wrap="square" rtlCol="0">
            <a:spAutoFit/>
          </a:bodyPr>
          <a:lstStyle/>
          <a:p>
            <a:pPr algn="ctr"/>
            <a:r>
              <a:rPr lang="en-US" sz="1600" dirty="0" smtClean="0">
                <a:solidFill>
                  <a:schemeClr val="bg1"/>
                </a:solidFill>
              </a:rPr>
              <a:t>Puritan clergyman who founded Exeter, New Hampshire.</a:t>
            </a:r>
            <a:endParaRPr lang="en-US" sz="1600" dirty="0">
              <a:solidFill>
                <a:schemeClr val="bg1"/>
              </a:solidFill>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581650" y="326311"/>
            <a:ext cx="1803400" cy="20068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6667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71500" y="419100"/>
            <a:ext cx="8064499" cy="6096273"/>
          </a:xfrm>
          <a:prstGeom prst="rect">
            <a:avLst/>
          </a:prstGeom>
          <a:ln w="285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24099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450" y="304800"/>
            <a:ext cx="7406640" cy="584200"/>
          </a:xfrm>
        </p:spPr>
        <p:txBody>
          <a:bodyPr>
            <a:normAutofit fontScale="90000"/>
          </a:bodyPr>
          <a:lstStyle/>
          <a:p>
            <a:r>
              <a:rPr lang="en-US" dirty="0" smtClean="0"/>
              <a:t>Native Americans</a:t>
            </a:r>
            <a:endParaRPr lang="en-US" dirty="0"/>
          </a:p>
        </p:txBody>
      </p:sp>
      <p:sp>
        <p:nvSpPr>
          <p:cNvPr id="3" name="Content Placeholder 2"/>
          <p:cNvSpPr>
            <a:spLocks noGrp="1"/>
          </p:cNvSpPr>
          <p:nvPr>
            <p:ph idx="1"/>
          </p:nvPr>
        </p:nvSpPr>
        <p:spPr>
          <a:xfrm>
            <a:off x="958850" y="889000"/>
            <a:ext cx="7406640" cy="3568700"/>
          </a:xfrm>
        </p:spPr>
        <p:txBody>
          <a:bodyPr>
            <a:normAutofit/>
          </a:bodyPr>
          <a:lstStyle/>
          <a:p>
            <a:pPr marL="34290" indent="0">
              <a:buNone/>
            </a:pPr>
            <a:r>
              <a:rPr lang="en-US" dirty="0" smtClean="0"/>
              <a:t>Native Americans were less threatening to the New England settlers than to the Virginia settlers for a number of reasons.</a:t>
            </a:r>
          </a:p>
          <a:p>
            <a:pPr marL="34290" indent="0">
              <a:buNone/>
            </a:pPr>
            <a:r>
              <a:rPr lang="en-US" dirty="0"/>
              <a:t>	</a:t>
            </a:r>
            <a:r>
              <a:rPr lang="en-US" dirty="0" smtClean="0"/>
              <a:t>1. Small native population</a:t>
            </a:r>
          </a:p>
          <a:p>
            <a:pPr marL="34290" indent="0">
              <a:buNone/>
            </a:pPr>
            <a:r>
              <a:rPr lang="en-US" dirty="0"/>
              <a:t>	</a:t>
            </a:r>
            <a:r>
              <a:rPr lang="en-US" dirty="0" smtClean="0"/>
              <a:t>2. Most had died from disease</a:t>
            </a:r>
          </a:p>
          <a:p>
            <a:pPr marL="34290" indent="0">
              <a:buNone/>
            </a:pPr>
            <a:r>
              <a:rPr lang="en-US" dirty="0"/>
              <a:t>	</a:t>
            </a:r>
            <a:r>
              <a:rPr lang="en-US" dirty="0" smtClean="0"/>
              <a:t>3. More willing to cooperate with English (sold land, became 	    Christians, helped with crops)</a:t>
            </a:r>
            <a:endParaRPr lang="en-US" dirty="0"/>
          </a:p>
          <a:p>
            <a:pPr marL="34290" indent="0">
              <a:buNone/>
            </a:pPr>
            <a:r>
              <a:rPr lang="en-US" dirty="0" smtClean="0"/>
              <a:t>Conflict arose over</a:t>
            </a:r>
          </a:p>
          <a:p>
            <a:pPr marL="34290" indent="0">
              <a:buNone/>
            </a:pPr>
            <a:r>
              <a:rPr lang="en-US" dirty="0"/>
              <a:t>	</a:t>
            </a:r>
            <a:r>
              <a:rPr lang="en-US" dirty="0" smtClean="0"/>
              <a:t>- land (cattle grazing, water rights, hunting grounds)</a:t>
            </a:r>
          </a:p>
          <a:p>
            <a:pPr marL="34290" indent="0">
              <a:buNone/>
            </a:pPr>
            <a:r>
              <a:rPr lang="en-US" dirty="0"/>
              <a:t>	</a:t>
            </a:r>
            <a:r>
              <a:rPr lang="en-US" dirty="0" smtClean="0"/>
              <a:t>- destruction of property/ crops </a:t>
            </a:r>
          </a:p>
        </p:txBody>
      </p:sp>
      <p:pic>
        <p:nvPicPr>
          <p:cNvPr id="6" name="Picture 5"/>
          <p:cNvPicPr>
            <a:picLocks noChangeAspect="1"/>
          </p:cNvPicPr>
          <p:nvPr/>
        </p:nvPicPr>
        <p:blipFill>
          <a:blip r:embed="rId2"/>
          <a:stretch>
            <a:fillRect/>
          </a:stretch>
        </p:blipFill>
        <p:spPr>
          <a:xfrm>
            <a:off x="1178558" y="4308475"/>
            <a:ext cx="3381375" cy="2254250"/>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4772024" y="4308475"/>
            <a:ext cx="3381375" cy="2254250"/>
          </a:xfrm>
          <a:prstGeom prst="rect">
            <a:avLst/>
          </a:prstGeom>
          <a:ln w="285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2697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551" y="304800"/>
            <a:ext cx="7406640" cy="622300"/>
          </a:xfrm>
        </p:spPr>
        <p:txBody>
          <a:bodyPr>
            <a:normAutofit fontScale="90000"/>
          </a:bodyPr>
          <a:lstStyle/>
          <a:p>
            <a:r>
              <a:rPr lang="en-US" dirty="0" smtClean="0"/>
              <a:t>Conflict and War</a:t>
            </a:r>
            <a:endParaRPr lang="en-US" dirty="0"/>
          </a:p>
        </p:txBody>
      </p:sp>
      <p:sp>
        <p:nvSpPr>
          <p:cNvPr id="3" name="Content Placeholder 2"/>
          <p:cNvSpPr>
            <a:spLocks noGrp="1"/>
          </p:cNvSpPr>
          <p:nvPr>
            <p:ph idx="1"/>
          </p:nvPr>
        </p:nvSpPr>
        <p:spPr>
          <a:xfrm>
            <a:off x="463551" y="838200"/>
            <a:ext cx="4235450" cy="4038600"/>
          </a:xfrm>
        </p:spPr>
        <p:txBody>
          <a:bodyPr>
            <a:normAutofit/>
          </a:bodyPr>
          <a:lstStyle/>
          <a:p>
            <a:pPr marL="34290" indent="0">
              <a:buNone/>
            </a:pPr>
            <a:r>
              <a:rPr lang="en-US" sz="2400" dirty="0" smtClean="0"/>
              <a:t>1637: Pequot War</a:t>
            </a:r>
          </a:p>
          <a:p>
            <a:pPr>
              <a:buFontTx/>
              <a:buChar char="-"/>
            </a:pPr>
            <a:r>
              <a:rPr lang="en-US" dirty="0" smtClean="0"/>
              <a:t>conflict between Pequot tribe and    English settlers in the Connecticut Valley over land, trade</a:t>
            </a:r>
          </a:p>
          <a:p>
            <a:pPr>
              <a:buFontTx/>
              <a:buChar char="-"/>
            </a:pPr>
            <a:r>
              <a:rPr lang="en-US" dirty="0" smtClean="0"/>
              <a:t>English allied with Mohegan, Narragansett tribes to attack Pequot</a:t>
            </a:r>
          </a:p>
          <a:p>
            <a:pPr>
              <a:buFontTx/>
              <a:buChar char="-"/>
            </a:pPr>
            <a:r>
              <a:rPr lang="en-US" dirty="0" smtClean="0"/>
              <a:t>extreme violence by the English almost completely exterminated Pequot</a:t>
            </a:r>
            <a:endParaRPr lang="en-US" dirty="0"/>
          </a:p>
        </p:txBody>
      </p:sp>
      <p:pic>
        <p:nvPicPr>
          <p:cNvPr id="4" name="Picture 3"/>
          <p:cNvPicPr>
            <a:picLocks noChangeAspect="1"/>
          </p:cNvPicPr>
          <p:nvPr/>
        </p:nvPicPr>
        <p:blipFill>
          <a:blip r:embed="rId2"/>
          <a:stretch>
            <a:fillRect/>
          </a:stretch>
        </p:blipFill>
        <p:spPr>
          <a:xfrm>
            <a:off x="607696" y="3873501"/>
            <a:ext cx="3784600" cy="2709862"/>
          </a:xfrm>
          <a:prstGeom prst="rect">
            <a:avLst/>
          </a:prstGeom>
          <a:ln w="28575">
            <a:solidFill>
              <a:schemeClr val="tx1"/>
            </a:solidFill>
          </a:ln>
          <a:effectLst>
            <a:outerShdw blurRad="292100" dist="139700" dir="2700000" algn="tl" rotWithShape="0">
              <a:srgbClr val="333333">
                <a:alpha val="65000"/>
              </a:srgbClr>
            </a:outerShdw>
          </a:effectLst>
        </p:spPr>
      </p:pic>
      <p:sp>
        <p:nvSpPr>
          <p:cNvPr id="5" name="TextBox 4"/>
          <p:cNvSpPr txBox="1"/>
          <p:nvPr/>
        </p:nvSpPr>
        <p:spPr>
          <a:xfrm>
            <a:off x="4843146" y="838200"/>
            <a:ext cx="3784600" cy="5078313"/>
          </a:xfrm>
          <a:prstGeom prst="rect">
            <a:avLst/>
          </a:prstGeom>
          <a:noFill/>
        </p:spPr>
        <p:txBody>
          <a:bodyPr wrap="square" rtlCol="0">
            <a:spAutoFit/>
          </a:bodyPr>
          <a:lstStyle/>
          <a:p>
            <a:r>
              <a:rPr lang="en-US" sz="2400" dirty="0" smtClean="0"/>
              <a:t>1675: King Philip’s War</a:t>
            </a:r>
          </a:p>
          <a:p>
            <a:pPr marL="342900" indent="-342900">
              <a:buFontTx/>
              <a:buChar char="-"/>
            </a:pPr>
            <a:r>
              <a:rPr lang="en-US" sz="2000" dirty="0" smtClean="0"/>
              <a:t>Chief </a:t>
            </a:r>
            <a:r>
              <a:rPr lang="en-US" sz="2000" dirty="0" err="1" smtClean="0"/>
              <a:t>Metacomet</a:t>
            </a:r>
            <a:r>
              <a:rPr lang="en-US" sz="2000" dirty="0" smtClean="0"/>
              <a:t> (called King Philip by white settlers) wanted to protect their land, culture from English encroachment and believed violence was the only way</a:t>
            </a:r>
          </a:p>
          <a:p>
            <a:endParaRPr lang="en-US" sz="2000" dirty="0" smtClean="0"/>
          </a:p>
          <a:p>
            <a:pPr marL="342900" indent="-342900">
              <a:buFontTx/>
              <a:buChar char="-"/>
            </a:pPr>
            <a:r>
              <a:rPr lang="en-US" sz="2000" dirty="0" smtClean="0"/>
              <a:t>Fought against English for over three years, attacking over 20 towns and killing thousands </a:t>
            </a:r>
            <a:r>
              <a:rPr lang="en-US" sz="2000" smtClean="0"/>
              <a:t>of people</a:t>
            </a:r>
          </a:p>
          <a:p>
            <a:endParaRPr lang="en-US" sz="2000" dirty="0" smtClean="0"/>
          </a:p>
          <a:p>
            <a:pPr marL="342900" indent="-342900">
              <a:buFontTx/>
              <a:buChar char="-"/>
            </a:pPr>
            <a:r>
              <a:rPr lang="en-US" sz="2000" dirty="0" smtClean="0"/>
              <a:t>Left a legacy of fear and hostility</a:t>
            </a:r>
          </a:p>
          <a:p>
            <a:pPr marL="342900" indent="-342900">
              <a:buFontTx/>
              <a:buChar char="-"/>
            </a:pPr>
            <a:endParaRPr lang="en-US" sz="2000" dirty="0"/>
          </a:p>
        </p:txBody>
      </p:sp>
    </p:spTree>
    <p:extLst>
      <p:ext uri="{BB962C8B-B14F-4D97-AF65-F5344CB8AC3E}">
        <p14:creationId xmlns:p14="http://schemas.microsoft.com/office/powerpoint/2010/main" val="917961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lstStyle/>
          <a:p>
            <a:r>
              <a:rPr lang="en-US" dirty="0" smtClean="0"/>
              <a:t>Identify three factors for the differences in the development of the New England colonies and Virginia</a:t>
            </a:r>
          </a:p>
          <a:p>
            <a:pPr marL="34290" indent="0">
              <a:buNone/>
            </a:pPr>
            <a:endParaRPr lang="en-US" dirty="0" smtClean="0"/>
          </a:p>
          <a:p>
            <a:pPr marL="548640" lvl="1" indent="-342900">
              <a:lnSpc>
                <a:spcPct val="200000"/>
              </a:lnSpc>
              <a:buFont typeface="+mj-lt"/>
              <a:buAutoNum type="arabicPeriod"/>
            </a:pPr>
            <a:r>
              <a:rPr lang="en-US" dirty="0" smtClean="0"/>
              <a:t>_____________________________________________________</a:t>
            </a:r>
          </a:p>
          <a:p>
            <a:pPr marL="548640" lvl="1" indent="-342900">
              <a:lnSpc>
                <a:spcPct val="200000"/>
              </a:lnSpc>
              <a:buFont typeface="+mj-lt"/>
              <a:buAutoNum type="arabicPeriod"/>
            </a:pPr>
            <a:r>
              <a:rPr lang="en-US" dirty="0" smtClean="0"/>
              <a:t>_____________________________________________________</a:t>
            </a:r>
          </a:p>
          <a:p>
            <a:pPr marL="548640" lvl="1" indent="-342900">
              <a:lnSpc>
                <a:spcPct val="200000"/>
              </a:lnSpc>
              <a:buFont typeface="+mj-lt"/>
              <a:buAutoNum type="arabicPeriod"/>
            </a:pPr>
            <a:r>
              <a:rPr lang="en-US" dirty="0" smtClean="0"/>
              <a:t>_____________________________________________________</a:t>
            </a:r>
            <a:endParaRPr lang="en-US" dirty="0"/>
          </a:p>
        </p:txBody>
      </p:sp>
    </p:spTree>
    <p:extLst>
      <p:ext uri="{BB962C8B-B14F-4D97-AF65-F5344CB8AC3E}">
        <p14:creationId xmlns:p14="http://schemas.microsoft.com/office/powerpoint/2010/main" val="2197404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507" y="422636"/>
            <a:ext cx="7406640" cy="1356360"/>
          </a:xfrm>
        </p:spPr>
        <p:txBody>
          <a:bodyPr/>
          <a:lstStyle/>
          <a:p>
            <a:r>
              <a:rPr lang="en-US" dirty="0" smtClean="0"/>
              <a:t>The Pilgrims</a:t>
            </a:r>
            <a:endParaRPr lang="en-US" dirty="0"/>
          </a:p>
        </p:txBody>
      </p:sp>
      <p:sp>
        <p:nvSpPr>
          <p:cNvPr id="3" name="Content Placeholder 2"/>
          <p:cNvSpPr>
            <a:spLocks noGrp="1"/>
          </p:cNvSpPr>
          <p:nvPr>
            <p:ph idx="1"/>
          </p:nvPr>
        </p:nvSpPr>
        <p:spPr>
          <a:xfrm>
            <a:off x="387845" y="1534639"/>
            <a:ext cx="3757881" cy="4038600"/>
          </a:xfrm>
        </p:spPr>
        <p:txBody>
          <a:bodyPr/>
          <a:lstStyle/>
          <a:p>
            <a:r>
              <a:rPr lang="en-US" dirty="0" smtClean="0"/>
              <a:t>In 1620 Puritan separatists immigrated to Virginia</a:t>
            </a:r>
          </a:p>
          <a:p>
            <a:r>
              <a:rPr lang="en-US" dirty="0" smtClean="0"/>
              <a:t>The journey was financed by London investors who hoped to establish a profitable trade</a:t>
            </a:r>
          </a:p>
          <a:p>
            <a:r>
              <a:rPr lang="en-US" dirty="0" smtClean="0"/>
              <a:t>The Mayflower was blown of course and Pilgrims arrived in modern day Cape Cod, MA</a:t>
            </a:r>
          </a:p>
          <a:p>
            <a:pPr marL="34290" indent="0">
              <a:buNone/>
            </a:pPr>
            <a:endParaRPr lang="en-US" dirty="0" smtClean="0"/>
          </a:p>
        </p:txBody>
      </p:sp>
      <p:pic>
        <p:nvPicPr>
          <p:cNvPr id="2050" name="Picture 2" descr="http://www.nhcommentary.com/MayflowerAtSeaCroppe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331928" y="598591"/>
            <a:ext cx="4047149" cy="2689137"/>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331928" y="3463709"/>
            <a:ext cx="4047149" cy="2810081"/>
          </a:xfrm>
          <a:prstGeom prst="rect">
            <a:avLst/>
          </a:prstGeom>
          <a:ln w="28575">
            <a:solidFill>
              <a:schemeClr val="tx1"/>
            </a:solidFill>
          </a:ln>
          <a:effectLst>
            <a:outerShdw blurRad="292100" dist="139700" dir="2700000" algn="tl" rotWithShape="0">
              <a:srgbClr val="333333">
                <a:alpha val="65000"/>
              </a:srgbClr>
            </a:outerShdw>
          </a:effectLst>
        </p:spPr>
      </p:pic>
      <p:sp>
        <p:nvSpPr>
          <p:cNvPr id="5" name="TextBox 4"/>
          <p:cNvSpPr txBox="1"/>
          <p:nvPr/>
        </p:nvSpPr>
        <p:spPr>
          <a:xfrm>
            <a:off x="629971" y="4796462"/>
            <a:ext cx="3273627" cy="1477328"/>
          </a:xfrm>
          <a:prstGeom prst="rect">
            <a:avLst/>
          </a:prstGeom>
          <a:solidFill>
            <a:schemeClr val="accent1">
              <a:lumMod val="50000"/>
            </a:schemeClr>
          </a:solidFill>
          <a:ln w="28575">
            <a:solidFill>
              <a:schemeClr val="tx1"/>
            </a:solidFill>
          </a:ln>
        </p:spPr>
        <p:txBody>
          <a:bodyPr wrap="square" rtlCol="0">
            <a:spAutoFit/>
          </a:bodyPr>
          <a:lstStyle/>
          <a:p>
            <a:pPr algn="ctr"/>
            <a:r>
              <a:rPr lang="en-US" i="1" dirty="0" smtClean="0">
                <a:solidFill>
                  <a:schemeClr val="bg1"/>
                </a:solidFill>
              </a:rPr>
              <a:t>Landing of the Pilgrims </a:t>
            </a:r>
            <a:r>
              <a:rPr lang="en-US" dirty="0" smtClean="0">
                <a:solidFill>
                  <a:schemeClr val="bg1"/>
                </a:solidFill>
              </a:rPr>
              <a:t>– Michele </a:t>
            </a:r>
            <a:r>
              <a:rPr lang="en-US" dirty="0" err="1" smtClean="0">
                <a:solidFill>
                  <a:schemeClr val="bg1"/>
                </a:solidFill>
              </a:rPr>
              <a:t>Felice</a:t>
            </a:r>
            <a:r>
              <a:rPr lang="en-US" dirty="0" smtClean="0">
                <a:solidFill>
                  <a:schemeClr val="bg1"/>
                </a:solidFill>
              </a:rPr>
              <a:t> </a:t>
            </a:r>
            <a:r>
              <a:rPr lang="en-US" dirty="0" err="1" smtClean="0">
                <a:solidFill>
                  <a:schemeClr val="bg1"/>
                </a:solidFill>
              </a:rPr>
              <a:t>Corne</a:t>
            </a:r>
            <a:r>
              <a:rPr lang="en-US" dirty="0" smtClean="0">
                <a:solidFill>
                  <a:schemeClr val="bg1"/>
                </a:solidFill>
              </a:rPr>
              <a:t> (1805)</a:t>
            </a:r>
          </a:p>
          <a:p>
            <a:pPr algn="ctr"/>
            <a:r>
              <a:rPr lang="en-US" dirty="0" smtClean="0">
                <a:solidFill>
                  <a:schemeClr val="bg1"/>
                </a:solidFill>
              </a:rPr>
              <a:t>Depicts the arrival of the Pilgrims in Plymouth and is displayed in the White House. </a:t>
            </a:r>
            <a:endParaRPr lang="en-US" dirty="0">
              <a:solidFill>
                <a:schemeClr val="bg1"/>
              </a:solidFill>
            </a:endParaRPr>
          </a:p>
        </p:txBody>
      </p:sp>
      <p:cxnSp>
        <p:nvCxnSpPr>
          <p:cNvPr id="7" name="Straight Arrow Connector 6"/>
          <p:cNvCxnSpPr/>
          <p:nvPr/>
        </p:nvCxnSpPr>
        <p:spPr>
          <a:xfrm>
            <a:off x="1320800" y="4610100"/>
            <a:ext cx="2918027"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108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27" y="402900"/>
            <a:ext cx="3703320" cy="1356360"/>
          </a:xfrm>
        </p:spPr>
        <p:txBody>
          <a:bodyPr/>
          <a:lstStyle/>
          <a:p>
            <a:pPr algn="ctr"/>
            <a:r>
              <a:rPr lang="en-US" dirty="0" smtClean="0"/>
              <a:t>The Pilgrims</a:t>
            </a:r>
            <a:endParaRPr lang="en-US" dirty="0"/>
          </a:p>
        </p:txBody>
      </p:sp>
      <p:sp>
        <p:nvSpPr>
          <p:cNvPr id="3" name="Content Placeholder 2"/>
          <p:cNvSpPr>
            <a:spLocks noGrp="1"/>
          </p:cNvSpPr>
          <p:nvPr>
            <p:ph idx="1"/>
          </p:nvPr>
        </p:nvSpPr>
        <p:spPr>
          <a:xfrm>
            <a:off x="259375" y="1561514"/>
            <a:ext cx="3641772" cy="4991686"/>
          </a:xfrm>
        </p:spPr>
        <p:txBody>
          <a:bodyPr>
            <a:normAutofit/>
          </a:bodyPr>
          <a:lstStyle/>
          <a:p>
            <a:r>
              <a:rPr lang="en-US" sz="2400" b="1" dirty="0" smtClean="0"/>
              <a:t>The Mayflower Compact</a:t>
            </a:r>
          </a:p>
          <a:p>
            <a:pPr lvl="1"/>
            <a:r>
              <a:rPr lang="en-US" sz="2000" dirty="0" smtClean="0"/>
              <a:t>Realizing they were not in Virginia, the Pilgrims </a:t>
            </a:r>
            <a:r>
              <a:rPr lang="en-US" sz="2000" dirty="0"/>
              <a:t> "</a:t>
            </a:r>
            <a:r>
              <a:rPr lang="en-US" sz="2000" b="1" i="1" dirty="0"/>
              <a:t>would use their own liberty; for none had power to command them</a:t>
            </a:r>
            <a:r>
              <a:rPr lang="en-US" sz="2000" b="1" i="1" dirty="0" smtClean="0"/>
              <a:t>....</a:t>
            </a:r>
            <a:r>
              <a:rPr lang="en-US" sz="2000" dirty="0" smtClean="0"/>
              <a:t>“</a:t>
            </a:r>
          </a:p>
          <a:p>
            <a:pPr lvl="1"/>
            <a:r>
              <a:rPr lang="en-US" sz="2000" dirty="0" smtClean="0"/>
              <a:t> The colonists agreed to obey “</a:t>
            </a:r>
            <a:r>
              <a:rPr lang="en-US" sz="2000" b="1" i="1" dirty="0" smtClean="0"/>
              <a:t>just and equal laws…</a:t>
            </a:r>
            <a:r>
              <a:rPr lang="en-US" sz="2000" b="1" i="1" dirty="0"/>
              <a:t>as shall be thought most meet and convenient for the general good of the </a:t>
            </a:r>
            <a:r>
              <a:rPr lang="en-US" sz="2000" b="1" i="1" dirty="0" smtClean="0"/>
              <a:t>colony”</a:t>
            </a:r>
          </a:p>
          <a:p>
            <a:pPr lvl="1"/>
            <a:r>
              <a:rPr lang="en-US" sz="2000" dirty="0" smtClean="0"/>
              <a:t>This is considered by historians to be the first written framework for government in the United States</a:t>
            </a:r>
            <a:endParaRPr lang="en-US" sz="2000" dirty="0"/>
          </a:p>
        </p:txBody>
      </p:sp>
      <p:pic>
        <p:nvPicPr>
          <p:cNvPr id="3074" name="Picture 2" descr="http://upload.wikimedia.org/wikipedia/commons/thumb/6/63/The_Mayflower_Compact_1620_cph.3g07155.jpg/1280px-The_Mayflower_Compact_1620_cph.3g071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694" y="1759260"/>
            <a:ext cx="4851327" cy="3418663"/>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62694" y="5417038"/>
            <a:ext cx="4851327" cy="646331"/>
          </a:xfrm>
          <a:prstGeom prst="rect">
            <a:avLst/>
          </a:prstGeom>
          <a:solidFill>
            <a:schemeClr val="accent1">
              <a:lumMod val="50000"/>
            </a:schemeClr>
          </a:solidFill>
          <a:ln w="28575">
            <a:solidFill>
              <a:schemeClr val="tx1"/>
            </a:solidFill>
          </a:ln>
        </p:spPr>
        <p:txBody>
          <a:bodyPr wrap="square" rtlCol="0">
            <a:spAutoFit/>
          </a:bodyPr>
          <a:lstStyle/>
          <a:p>
            <a:pPr algn="ctr"/>
            <a:r>
              <a:rPr lang="en-US" dirty="0" smtClean="0">
                <a:solidFill>
                  <a:schemeClr val="bg1"/>
                </a:solidFill>
              </a:rPr>
              <a:t>Signing of the Mayflower Compact of which 41 of the 102 passengers signed (all male).</a:t>
            </a:r>
            <a:endParaRPr lang="en-US" dirty="0">
              <a:solidFill>
                <a:schemeClr val="bg1"/>
              </a:solidFill>
            </a:endParaRPr>
          </a:p>
        </p:txBody>
      </p:sp>
    </p:spTree>
    <p:extLst>
      <p:ext uri="{BB962C8B-B14F-4D97-AF65-F5344CB8AC3E}">
        <p14:creationId xmlns:p14="http://schemas.microsoft.com/office/powerpoint/2010/main" val="4043540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463" y="106476"/>
            <a:ext cx="7406640" cy="1356360"/>
          </a:xfrm>
        </p:spPr>
        <p:txBody>
          <a:bodyPr/>
          <a:lstStyle/>
          <a:p>
            <a:r>
              <a:rPr lang="en-US" dirty="0" smtClean="0"/>
              <a:t>Plymouth Colony </a:t>
            </a:r>
            <a:endParaRPr lang="en-US" dirty="0"/>
          </a:p>
        </p:txBody>
      </p:sp>
      <p:pic>
        <p:nvPicPr>
          <p:cNvPr id="4" name="Picture 3"/>
          <p:cNvPicPr>
            <a:picLocks noChangeAspect="1"/>
          </p:cNvPicPr>
          <p:nvPr/>
        </p:nvPicPr>
        <p:blipFill>
          <a:blip r:embed="rId2"/>
          <a:stretch>
            <a:fillRect/>
          </a:stretch>
        </p:blipFill>
        <p:spPr>
          <a:xfrm>
            <a:off x="2052787" y="3260726"/>
            <a:ext cx="6648450" cy="3314700"/>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438556" y="1215606"/>
            <a:ext cx="3792281" cy="2835694"/>
          </a:xfrm>
          <a:solidFill>
            <a:schemeClr val="bg1"/>
          </a:solidFill>
          <a:ln w="28575">
            <a:solidFill>
              <a:schemeClr val="tx1"/>
            </a:solidFill>
          </a:ln>
        </p:spPr>
        <p:txBody>
          <a:bodyPr>
            <a:normAutofit fontScale="92500" lnSpcReduction="10000"/>
          </a:bodyPr>
          <a:lstStyle/>
          <a:p>
            <a:r>
              <a:rPr lang="en-US" dirty="0" smtClean="0"/>
              <a:t>The </a:t>
            </a:r>
            <a:r>
              <a:rPr lang="en-US" i="1" dirty="0" smtClean="0"/>
              <a:t>Mayflower</a:t>
            </a:r>
            <a:r>
              <a:rPr lang="en-US" dirty="0" smtClean="0"/>
              <a:t> arrived 6 weeks before the start of winter</a:t>
            </a:r>
          </a:p>
          <a:p>
            <a:r>
              <a:rPr lang="en-US" dirty="0" smtClean="0"/>
              <a:t>Nearly ½ the passengers died during the first winter</a:t>
            </a:r>
          </a:p>
          <a:p>
            <a:r>
              <a:rPr lang="en-US" dirty="0" smtClean="0"/>
              <a:t>Many passengers were inflicted with scurvy</a:t>
            </a:r>
          </a:p>
          <a:p>
            <a:r>
              <a:rPr lang="en-US" dirty="0" smtClean="0"/>
              <a:t>Only 7 of a planned 19 residences were built during the first winter</a:t>
            </a:r>
          </a:p>
          <a:p>
            <a:r>
              <a:rPr lang="en-US" dirty="0" smtClean="0"/>
              <a:t>Didn’t bring farm animals or food</a:t>
            </a:r>
            <a:endParaRPr lang="en-US" dirty="0"/>
          </a:p>
        </p:txBody>
      </p:sp>
      <p:pic>
        <p:nvPicPr>
          <p:cNvPr id="4098" name="Picture 2" descr="https://crenshawsclass.wikispaces.com/file/view/GR5_LT_SE06-4_Photo2.jpg/255354370/480x310/GR5_LT_SE06-4_Phot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9237" y="450430"/>
            <a:ext cx="4572000" cy="2952751"/>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365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237" y="721942"/>
            <a:ext cx="7406640" cy="1356360"/>
          </a:xfrm>
        </p:spPr>
        <p:txBody>
          <a:bodyPr/>
          <a:lstStyle/>
          <a:p>
            <a:r>
              <a:rPr lang="en-US" dirty="0" smtClean="0"/>
              <a:t>Plymouth Colony</a:t>
            </a:r>
            <a:endParaRPr lang="en-US" dirty="0"/>
          </a:p>
        </p:txBody>
      </p:sp>
      <p:sp>
        <p:nvSpPr>
          <p:cNvPr id="3" name="Content Placeholder 2"/>
          <p:cNvSpPr>
            <a:spLocks noGrp="1"/>
          </p:cNvSpPr>
          <p:nvPr>
            <p:ph idx="1"/>
          </p:nvPr>
        </p:nvSpPr>
        <p:spPr>
          <a:xfrm>
            <a:off x="368300" y="1868912"/>
            <a:ext cx="3678257" cy="4798587"/>
          </a:xfrm>
        </p:spPr>
        <p:txBody>
          <a:bodyPr/>
          <a:lstStyle/>
          <a:p>
            <a:r>
              <a:rPr lang="en-US" dirty="0" smtClean="0"/>
              <a:t>Hoped to establish a society based on the lives of Christian saints (“city on a hill”)</a:t>
            </a:r>
          </a:p>
          <a:p>
            <a:r>
              <a:rPr lang="en-US" dirty="0" smtClean="0"/>
              <a:t>Government</a:t>
            </a:r>
          </a:p>
          <a:p>
            <a:pPr lvl="1"/>
            <a:r>
              <a:rPr lang="en-US" dirty="0" smtClean="0"/>
              <a:t>Principle of Consent (consensus of the majority)</a:t>
            </a:r>
          </a:p>
          <a:p>
            <a:pPr lvl="1"/>
            <a:r>
              <a:rPr lang="en-US" dirty="0" smtClean="0"/>
              <a:t>Voting not restricted to church members</a:t>
            </a:r>
          </a:p>
          <a:p>
            <a:pPr lvl="1"/>
            <a:r>
              <a:rPr lang="en-US" dirty="0" smtClean="0"/>
              <a:t>All land was held in common until 1627</a:t>
            </a:r>
          </a:p>
          <a:p>
            <a:r>
              <a:rPr lang="en-US" dirty="0" smtClean="0"/>
              <a:t>In 1691, the Massachusetts Bay Colony incorporated Plymouth Colony</a:t>
            </a:r>
            <a:endParaRPr lang="en-US" dirty="0"/>
          </a:p>
        </p:txBody>
      </p:sp>
      <p:sp>
        <p:nvSpPr>
          <p:cNvPr id="4" name="AutoShape 2" descr="http://biblescripture.net/Ferris.jpe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http://biblescripture.net/Ferri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6536" y="344384"/>
            <a:ext cx="4549163" cy="3490283"/>
          </a:xfrm>
          <a:prstGeom prst="rect">
            <a:avLst/>
          </a:prstGeom>
          <a:ln w="28575">
            <a:solidFill>
              <a:schemeClr val="tx1"/>
            </a:solidFill>
          </a:ln>
          <a:effectLst>
            <a:outerShdw blurRad="292100" dist="139700" dir="2700000" algn="tl" rotWithShape="0">
              <a:srgbClr val="333333">
                <a:alpha val="65000"/>
              </a:srgbClr>
            </a:outerShdw>
          </a:effectLst>
          <a:extLst/>
        </p:spPr>
      </p:pic>
      <p:pic>
        <p:nvPicPr>
          <p:cNvPr id="5" name="Picture 4"/>
          <p:cNvPicPr>
            <a:picLocks noChangeAspect="1"/>
          </p:cNvPicPr>
          <p:nvPr/>
        </p:nvPicPr>
        <p:blipFill>
          <a:blip r:embed="rId3"/>
          <a:stretch>
            <a:fillRect/>
          </a:stretch>
        </p:blipFill>
        <p:spPr>
          <a:xfrm>
            <a:off x="4969973" y="3606800"/>
            <a:ext cx="3062287" cy="2944001"/>
          </a:xfrm>
          <a:prstGeom prst="rect">
            <a:avLst/>
          </a:prstGeom>
          <a:ln w="28575">
            <a:solidFill>
              <a:schemeClr val="tx1"/>
            </a:solidFill>
          </a:ln>
        </p:spPr>
      </p:pic>
    </p:spTree>
    <p:extLst>
      <p:ext uri="{BB962C8B-B14F-4D97-AF65-F5344CB8AC3E}">
        <p14:creationId xmlns:p14="http://schemas.microsoft.com/office/powerpoint/2010/main" val="2954105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16" y="212785"/>
            <a:ext cx="7406640" cy="1356360"/>
          </a:xfrm>
        </p:spPr>
        <p:txBody>
          <a:bodyPr/>
          <a:lstStyle/>
          <a:p>
            <a:r>
              <a:rPr lang="en-US" dirty="0" smtClean="0"/>
              <a:t>Massachusetts Bay Colony</a:t>
            </a:r>
            <a:endParaRPr lang="en-US" dirty="0"/>
          </a:p>
        </p:txBody>
      </p:sp>
      <p:sp>
        <p:nvSpPr>
          <p:cNvPr id="3" name="Content Placeholder 2"/>
          <p:cNvSpPr>
            <a:spLocks noGrp="1"/>
          </p:cNvSpPr>
          <p:nvPr>
            <p:ph idx="1"/>
          </p:nvPr>
        </p:nvSpPr>
        <p:spPr>
          <a:xfrm>
            <a:off x="193016" y="1285910"/>
            <a:ext cx="8726696" cy="4038600"/>
          </a:xfrm>
        </p:spPr>
        <p:txBody>
          <a:bodyPr/>
          <a:lstStyle/>
          <a:p>
            <a:pPr marL="34290" indent="0">
              <a:buNone/>
            </a:pPr>
            <a:r>
              <a:rPr lang="en-US" dirty="0" smtClean="0"/>
              <a:t>In 1629, the Massachusetts Bay Colony was founded by London merchants hoping to earn profits by trading with Native Americans</a:t>
            </a:r>
            <a:endParaRPr lang="en-US" dirty="0"/>
          </a:p>
        </p:txBody>
      </p:sp>
      <p:pic>
        <p:nvPicPr>
          <p:cNvPr id="6146" name="Picture 2" descr="http://upload.wikimedia.org/wikipedia/commons/e/e5/Tribal_Territories_Southern_New_England.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96632" y="1971126"/>
            <a:ext cx="6440968" cy="4426509"/>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2444753"/>
            <a:ext cx="1733520" cy="3416320"/>
          </a:xfrm>
          <a:prstGeom prst="rect">
            <a:avLst/>
          </a:prstGeom>
          <a:solidFill>
            <a:schemeClr val="accent1">
              <a:lumMod val="50000"/>
            </a:schemeClr>
          </a:solidFill>
          <a:ln w="28575">
            <a:solidFill>
              <a:schemeClr val="tx1"/>
            </a:solidFill>
          </a:ln>
        </p:spPr>
        <p:txBody>
          <a:bodyPr wrap="square" rtlCol="0">
            <a:spAutoFit/>
          </a:bodyPr>
          <a:lstStyle/>
          <a:p>
            <a:pPr algn="ctr"/>
            <a:r>
              <a:rPr lang="en-US" dirty="0" smtClean="0">
                <a:solidFill>
                  <a:schemeClr val="bg1"/>
                </a:solidFill>
              </a:rPr>
              <a:t>This map shows the range of Native American tribes in the Massachusetts Bay area. The circled area is Cape Cod, where the Pilgrims first landed. </a:t>
            </a:r>
            <a:endParaRPr lang="en-US" dirty="0">
              <a:solidFill>
                <a:schemeClr val="bg1"/>
              </a:solidFill>
            </a:endParaRPr>
          </a:p>
        </p:txBody>
      </p:sp>
      <p:sp>
        <p:nvSpPr>
          <p:cNvPr id="5" name="Oval 4"/>
          <p:cNvSpPr/>
          <p:nvPr/>
        </p:nvSpPr>
        <p:spPr>
          <a:xfrm>
            <a:off x="7599656" y="3073400"/>
            <a:ext cx="7620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5725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16" y="212785"/>
            <a:ext cx="7406640" cy="1011302"/>
          </a:xfrm>
        </p:spPr>
        <p:txBody>
          <a:bodyPr/>
          <a:lstStyle/>
          <a:p>
            <a:r>
              <a:rPr lang="en-US" dirty="0" smtClean="0"/>
              <a:t>Massachusetts Bay Colony</a:t>
            </a:r>
            <a:endParaRPr lang="en-US" dirty="0"/>
          </a:p>
        </p:txBody>
      </p:sp>
      <p:sp>
        <p:nvSpPr>
          <p:cNvPr id="3" name="Content Placeholder 2"/>
          <p:cNvSpPr>
            <a:spLocks noGrp="1"/>
          </p:cNvSpPr>
          <p:nvPr>
            <p:ph idx="1"/>
          </p:nvPr>
        </p:nvSpPr>
        <p:spPr>
          <a:xfrm>
            <a:off x="3473989" y="1224087"/>
            <a:ext cx="4646403" cy="4628550"/>
          </a:xfrm>
        </p:spPr>
        <p:txBody>
          <a:bodyPr/>
          <a:lstStyle/>
          <a:p>
            <a:pPr marL="34290" indent="0">
              <a:buNone/>
            </a:pPr>
            <a:r>
              <a:rPr lang="en-US" sz="2400" dirty="0" smtClean="0"/>
              <a:t>Government</a:t>
            </a:r>
          </a:p>
          <a:p>
            <a:pPr lvl="1"/>
            <a:r>
              <a:rPr lang="en-US" dirty="0" smtClean="0"/>
              <a:t>Not a truly democratic society</a:t>
            </a:r>
          </a:p>
          <a:p>
            <a:pPr lvl="1"/>
            <a:r>
              <a:rPr lang="en-US" dirty="0" smtClean="0"/>
              <a:t>Only full church members could be elected and vote</a:t>
            </a:r>
          </a:p>
          <a:p>
            <a:pPr lvl="1"/>
            <a:r>
              <a:rPr lang="en-US" b="1" u="sng" dirty="0" smtClean="0"/>
              <a:t>Visible Saint</a:t>
            </a:r>
            <a:r>
              <a:rPr lang="en-US" b="1" dirty="0" smtClean="0"/>
              <a:t> </a:t>
            </a:r>
            <a:r>
              <a:rPr lang="en-US" b="1" dirty="0">
                <a:sym typeface="Wingdings" panose="05000000000000000000" pitchFamily="2" charset="2"/>
              </a:rPr>
              <a:t> </a:t>
            </a:r>
            <a:r>
              <a:rPr lang="en-US" dirty="0" smtClean="0">
                <a:sym typeface="Wingdings" panose="05000000000000000000" pitchFamily="2" charset="2"/>
              </a:rPr>
              <a:t>= A person who experiences public conversion, a public profession of faith, and has worldly success which confirms membership in the elect</a:t>
            </a:r>
          </a:p>
        </p:txBody>
      </p:sp>
      <p:pic>
        <p:nvPicPr>
          <p:cNvPr id="8194" name="Picture 2" descr="http://www.sunnycv.com/steve/USPics11/17823.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4451" y="1794576"/>
            <a:ext cx="2486565" cy="3695658"/>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96336" y="3642405"/>
            <a:ext cx="4865297" cy="2553474"/>
          </a:xfrm>
          <a:prstGeom prst="wedgeEllipseCallout">
            <a:avLst>
              <a:gd name="adj1" fmla="val -81582"/>
              <a:gd name="adj2" fmla="val -35688"/>
            </a:avLst>
          </a:prstGeom>
          <a:solidFill>
            <a:schemeClr val="accent1">
              <a:lumMod val="50000"/>
            </a:schemeClr>
          </a:solidFill>
          <a:ln w="28575">
            <a:solidFill>
              <a:schemeClr val="tx1"/>
            </a:solidFill>
          </a:ln>
        </p:spPr>
        <p:txBody>
          <a:bodyPr wrap="square" rtlCol="0">
            <a:spAutoFit/>
          </a:bodyPr>
          <a:lstStyle/>
          <a:p>
            <a:pPr algn="ctr"/>
            <a:r>
              <a:rPr lang="en-US" sz="1600" dirty="0">
                <a:solidFill>
                  <a:schemeClr val="bg1"/>
                </a:solidFill>
                <a:latin typeface="Comic Sans MS" panose="030F0702030302020204" pitchFamily="66" charset="0"/>
              </a:rPr>
              <a:t>God Almighty in his most holy and wise providence, hath so disposed of the condition of mankind, as in all times some must be rich, some poor, some high and eminent in power and dignity; others mean and in subjection</a:t>
            </a:r>
          </a:p>
        </p:txBody>
      </p:sp>
      <p:sp>
        <p:nvSpPr>
          <p:cNvPr id="5" name="TextBox 4"/>
          <p:cNvSpPr txBox="1"/>
          <p:nvPr/>
        </p:nvSpPr>
        <p:spPr>
          <a:xfrm>
            <a:off x="684451" y="1241674"/>
            <a:ext cx="2512445" cy="369332"/>
          </a:xfrm>
          <a:prstGeom prst="rect">
            <a:avLst/>
          </a:prstGeom>
          <a:solidFill>
            <a:schemeClr val="accent1">
              <a:lumMod val="50000"/>
            </a:schemeClr>
          </a:solidFill>
          <a:ln w="28575">
            <a:solidFill>
              <a:schemeClr val="tx2">
                <a:lumMod val="75000"/>
              </a:schemeClr>
            </a:solidFill>
          </a:ln>
        </p:spPr>
        <p:txBody>
          <a:bodyPr wrap="square" rtlCol="0">
            <a:spAutoFit/>
          </a:bodyPr>
          <a:lstStyle/>
          <a:p>
            <a:pPr algn="ctr"/>
            <a:r>
              <a:rPr lang="en-US" dirty="0" smtClean="0">
                <a:solidFill>
                  <a:schemeClr val="bg1"/>
                </a:solidFill>
              </a:rPr>
              <a:t>John Winthrop</a:t>
            </a:r>
            <a:endParaRPr lang="en-US" dirty="0">
              <a:solidFill>
                <a:schemeClr val="bg1"/>
              </a:solidFill>
            </a:endParaRPr>
          </a:p>
        </p:txBody>
      </p:sp>
    </p:spTree>
    <p:extLst>
      <p:ext uri="{BB962C8B-B14F-4D97-AF65-F5344CB8AC3E}">
        <p14:creationId xmlns:p14="http://schemas.microsoft.com/office/powerpoint/2010/main" val="3746356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69" y="247291"/>
            <a:ext cx="7406640" cy="1064259"/>
          </a:xfrm>
        </p:spPr>
        <p:txBody>
          <a:bodyPr/>
          <a:lstStyle/>
          <a:p>
            <a:r>
              <a:rPr lang="en-US" dirty="0" smtClean="0"/>
              <a:t>Massachusetts Bay Colony</a:t>
            </a:r>
            <a:endParaRPr lang="en-US" dirty="0"/>
          </a:p>
        </p:txBody>
      </p:sp>
      <p:sp>
        <p:nvSpPr>
          <p:cNvPr id="3" name="Content Placeholder 2"/>
          <p:cNvSpPr>
            <a:spLocks noGrp="1"/>
          </p:cNvSpPr>
          <p:nvPr>
            <p:ph idx="1"/>
          </p:nvPr>
        </p:nvSpPr>
        <p:spPr>
          <a:xfrm>
            <a:off x="210269" y="1169137"/>
            <a:ext cx="3897397" cy="5051149"/>
          </a:xfrm>
        </p:spPr>
        <p:txBody>
          <a:bodyPr/>
          <a:lstStyle/>
          <a:p>
            <a:pPr marL="34290" indent="0">
              <a:buNone/>
            </a:pPr>
            <a:r>
              <a:rPr lang="en-US" sz="2400" dirty="0" smtClean="0"/>
              <a:t>Spiritual Equality</a:t>
            </a:r>
          </a:p>
          <a:p>
            <a:pPr lvl="1"/>
            <a:r>
              <a:rPr lang="en-US" sz="2000" dirty="0" smtClean="0"/>
              <a:t>Women were allowed to become full church members</a:t>
            </a:r>
          </a:p>
          <a:p>
            <a:pPr lvl="2"/>
            <a:r>
              <a:rPr lang="en-US" sz="1800" dirty="0" smtClean="0"/>
              <a:t>However, only men could be ministers</a:t>
            </a:r>
          </a:p>
          <a:p>
            <a:pPr lvl="1"/>
            <a:r>
              <a:rPr lang="en-US" sz="2000" dirty="0" smtClean="0"/>
              <a:t>Everyone should read the Bible</a:t>
            </a:r>
          </a:p>
          <a:p>
            <a:pPr lvl="2"/>
            <a:r>
              <a:rPr lang="en-US" sz="1800" dirty="0" smtClean="0"/>
              <a:t>Individual interpretation of the Bible was a key Puritan feature</a:t>
            </a:r>
          </a:p>
          <a:p>
            <a:pPr lvl="2"/>
            <a:r>
              <a:rPr lang="en-US" sz="1800" dirty="0" smtClean="0"/>
              <a:t>Literacy was crucial</a:t>
            </a:r>
          </a:p>
          <a:p>
            <a:pPr lvl="2"/>
            <a:r>
              <a:rPr lang="en-US" sz="1800" dirty="0" smtClean="0"/>
              <a:t>In 1647, a law required each town to establish a school </a:t>
            </a:r>
            <a:r>
              <a:rPr lang="en-US" sz="1800" dirty="0"/>
              <a:t>(To this day, MA is most educated state in the US)</a:t>
            </a:r>
            <a:endParaRPr lang="en-US" sz="1800" dirty="0" smtClean="0"/>
          </a:p>
          <a:p>
            <a:pPr lvl="2"/>
            <a:endParaRPr lang="en-US" dirty="0"/>
          </a:p>
        </p:txBody>
      </p:sp>
      <p:pic>
        <p:nvPicPr>
          <p:cNvPr id="9218" name="Picture 2" descr="http://1.bp.blogspot.com/_THKFDRmiBAs/TFdtHEWPViI/AAAAAAAAA-4/Ilo013FxYM0/s1600/The+New+England+Primer+1727.jpg"/>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03699" y="1169137"/>
            <a:ext cx="4269776" cy="519356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l="8222" t="6489" r="11121" b="6110"/>
          <a:stretch/>
        </p:blipFill>
        <p:spPr>
          <a:xfrm>
            <a:off x="3078172" y="4699000"/>
            <a:ext cx="1391434" cy="1894491"/>
          </a:xfrm>
          <a:prstGeom prst="rect">
            <a:avLst/>
          </a:prstGeom>
          <a:ln w="28575">
            <a:solidFill>
              <a:schemeClr val="tx1"/>
            </a:solidFill>
          </a:ln>
          <a:effectLst>
            <a:outerShdw blurRad="292100" dist="139700" dir="2700000" algn="tl" rotWithShape="0">
              <a:srgbClr val="333333">
                <a:alpha val="65000"/>
              </a:srgbClr>
            </a:outerShdw>
          </a:effectLst>
        </p:spPr>
      </p:pic>
      <p:sp>
        <p:nvSpPr>
          <p:cNvPr id="5" name="TextBox 4"/>
          <p:cNvSpPr txBox="1"/>
          <p:nvPr/>
        </p:nvSpPr>
        <p:spPr>
          <a:xfrm>
            <a:off x="439973" y="5050735"/>
            <a:ext cx="2477140" cy="1169551"/>
          </a:xfrm>
          <a:prstGeom prst="rect">
            <a:avLst/>
          </a:prstGeom>
          <a:solidFill>
            <a:schemeClr val="accent1">
              <a:lumMod val="50000"/>
            </a:schemeClr>
          </a:solidFill>
          <a:ln w="19050">
            <a:solidFill>
              <a:schemeClr val="tx1"/>
            </a:solidFill>
          </a:ln>
        </p:spPr>
        <p:txBody>
          <a:bodyPr wrap="square" rtlCol="0">
            <a:spAutoFit/>
          </a:bodyPr>
          <a:lstStyle/>
          <a:p>
            <a:pPr algn="ctr"/>
            <a:r>
              <a:rPr lang="en-US" sz="1400" dirty="0" smtClean="0">
                <a:solidFill>
                  <a:schemeClr val="bg1"/>
                </a:solidFill>
              </a:rPr>
              <a:t>This catechism was found in the New England Primer, which was the textbook used in colonial American schools pre-1790.</a:t>
            </a:r>
            <a:endParaRPr lang="en-US" sz="1400" dirty="0">
              <a:solidFill>
                <a:schemeClr val="bg1"/>
              </a:solidFill>
            </a:endParaRPr>
          </a:p>
        </p:txBody>
      </p:sp>
      <p:cxnSp>
        <p:nvCxnSpPr>
          <p:cNvPr id="7" name="Straight Arrow Connector 6"/>
          <p:cNvCxnSpPr/>
          <p:nvPr/>
        </p:nvCxnSpPr>
        <p:spPr>
          <a:xfrm>
            <a:off x="1066800" y="6362699"/>
            <a:ext cx="1850313" cy="0"/>
          </a:xfrm>
          <a:prstGeom prst="straightConnector1">
            <a:avLst/>
          </a:prstGeom>
          <a:ln>
            <a:solidFill>
              <a:schemeClr val="accent1">
                <a:lumMod val="50000"/>
              </a:schemeClr>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776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89" y="238089"/>
            <a:ext cx="7406640" cy="879511"/>
          </a:xfrm>
        </p:spPr>
        <p:txBody>
          <a:bodyPr/>
          <a:lstStyle/>
          <a:p>
            <a:r>
              <a:rPr lang="en-US" dirty="0" smtClean="0"/>
              <a:t>Massachusetts Bay Colony</a:t>
            </a:r>
            <a:endParaRPr lang="en-US" dirty="0"/>
          </a:p>
        </p:txBody>
      </p:sp>
      <p:sp>
        <p:nvSpPr>
          <p:cNvPr id="3" name="Content Placeholder 2"/>
          <p:cNvSpPr>
            <a:spLocks noGrp="1"/>
          </p:cNvSpPr>
          <p:nvPr>
            <p:ph idx="1"/>
          </p:nvPr>
        </p:nvSpPr>
        <p:spPr>
          <a:xfrm>
            <a:off x="316589" y="1117600"/>
            <a:ext cx="3901107" cy="5532407"/>
          </a:xfrm>
        </p:spPr>
        <p:txBody>
          <a:bodyPr>
            <a:normAutofit lnSpcReduction="10000"/>
          </a:bodyPr>
          <a:lstStyle/>
          <a:p>
            <a:pPr marL="34290" indent="0">
              <a:buNone/>
            </a:pPr>
            <a:r>
              <a:rPr lang="en-US" sz="2400" dirty="0" smtClean="0"/>
              <a:t>Roger Williams</a:t>
            </a:r>
          </a:p>
          <a:p>
            <a:pPr lvl="1"/>
            <a:r>
              <a:rPr lang="en-US" dirty="0" smtClean="0"/>
              <a:t>Puritans considered too much emphasis on the “self” dangerous to community stability</a:t>
            </a:r>
          </a:p>
          <a:p>
            <a:pPr lvl="1"/>
            <a:r>
              <a:rPr lang="en-US" dirty="0" smtClean="0"/>
              <a:t>Roger Williams beliefs</a:t>
            </a:r>
          </a:p>
          <a:p>
            <a:pPr lvl="2"/>
            <a:r>
              <a:rPr lang="en-US" sz="1800" b="1" u="sng" dirty="0" smtClean="0"/>
              <a:t>Soul Liberty </a:t>
            </a:r>
            <a:r>
              <a:rPr lang="en-US" sz="1800" dirty="0">
                <a:sym typeface="Wingdings" panose="05000000000000000000" pitchFamily="2" charset="2"/>
              </a:rPr>
              <a:t>=</a:t>
            </a:r>
            <a:r>
              <a:rPr lang="en-US" sz="1800" dirty="0" smtClean="0">
                <a:sym typeface="Wingdings" panose="05000000000000000000" pitchFamily="2" charset="2"/>
              </a:rPr>
              <a:t> individuals should be allowed to follow their consciences wherever they lead</a:t>
            </a:r>
          </a:p>
          <a:p>
            <a:pPr lvl="2"/>
            <a:r>
              <a:rPr lang="en-US" sz="1800" dirty="0" smtClean="0">
                <a:sym typeface="Wingdings" panose="05000000000000000000" pitchFamily="2" charset="2"/>
              </a:rPr>
              <a:t>Law-abiding citizens should be allowed to follow any religion (foundation for separation of church and state)</a:t>
            </a:r>
          </a:p>
          <a:p>
            <a:pPr lvl="2"/>
            <a:r>
              <a:rPr lang="en-US" sz="1800" dirty="0" smtClean="0">
                <a:sym typeface="Wingdings" panose="05000000000000000000" pitchFamily="2" charset="2"/>
              </a:rPr>
              <a:t>Rejected the idea of Puritan exceptionalism</a:t>
            </a:r>
          </a:p>
          <a:p>
            <a:pPr lvl="1"/>
            <a:r>
              <a:rPr lang="en-US" dirty="0" smtClean="0">
                <a:sym typeface="Wingdings" panose="05000000000000000000" pitchFamily="2" charset="2"/>
              </a:rPr>
              <a:t>Williams was banished from Massachusetts and founded Rhode Island</a:t>
            </a:r>
          </a:p>
          <a:p>
            <a:pPr lvl="2"/>
            <a:r>
              <a:rPr lang="en-US" sz="1800" dirty="0" smtClean="0">
                <a:sym typeface="Wingdings" panose="05000000000000000000" pitchFamily="2" charset="2"/>
              </a:rPr>
              <a:t>Massachusetts’ towns often banished individuals for criticizing the government or the church </a:t>
            </a:r>
            <a:endParaRPr lang="en-US" sz="1800" dirty="0"/>
          </a:p>
        </p:txBody>
      </p:sp>
      <p:pic>
        <p:nvPicPr>
          <p:cNvPr id="10242" name="Picture 2" descr="http://upload.wikimedia.org/wikipedia/commons/d/d3/Roger_Williams_statue_by_Franklin_Simmons.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8529" y="2573307"/>
            <a:ext cx="2857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86609" y="1013538"/>
            <a:ext cx="2924355" cy="2009061"/>
          </a:xfrm>
          <a:prstGeom prst="wedgeRoundRectCallout">
            <a:avLst>
              <a:gd name="adj1" fmla="val 74153"/>
              <a:gd name="adj2" fmla="val 40172"/>
              <a:gd name="adj3" fmla="val 16667"/>
            </a:avLst>
          </a:prstGeom>
          <a:solidFill>
            <a:schemeClr val="accent1">
              <a:lumMod val="50000"/>
            </a:schemeClr>
          </a:solidFill>
          <a:ln w="28575">
            <a:solidFill>
              <a:schemeClr val="tx1"/>
            </a:solidFill>
          </a:ln>
        </p:spPr>
        <p:txBody>
          <a:bodyPr wrap="square" rtlCol="0">
            <a:spAutoFit/>
          </a:bodyPr>
          <a:lstStyle/>
          <a:p>
            <a:pPr algn="ctr"/>
            <a:r>
              <a:rPr lang="en-US" sz="1400" dirty="0">
                <a:solidFill>
                  <a:schemeClr val="accent1">
                    <a:lumMod val="20000"/>
                    <a:lumOff val="80000"/>
                  </a:schemeClr>
                </a:solidFill>
                <a:latin typeface="Comic Sans MS" panose="030F0702030302020204" pitchFamily="66" charset="0"/>
              </a:rPr>
              <a:t>Boast not proud English, of thy birth &amp; blood;</a:t>
            </a:r>
            <a:br>
              <a:rPr lang="en-US" sz="1400" dirty="0">
                <a:solidFill>
                  <a:schemeClr val="accent1">
                    <a:lumMod val="20000"/>
                    <a:lumOff val="80000"/>
                  </a:schemeClr>
                </a:solidFill>
                <a:latin typeface="Comic Sans MS" panose="030F0702030302020204" pitchFamily="66" charset="0"/>
              </a:rPr>
            </a:br>
            <a:r>
              <a:rPr lang="en-US" sz="1400" dirty="0">
                <a:solidFill>
                  <a:schemeClr val="accent1">
                    <a:lumMod val="20000"/>
                    <a:lumOff val="80000"/>
                  </a:schemeClr>
                </a:solidFill>
                <a:latin typeface="Comic Sans MS" panose="030F0702030302020204" pitchFamily="66" charset="0"/>
              </a:rPr>
              <a:t>Thy brother Indian is by birth as Good.</a:t>
            </a:r>
            <a:br>
              <a:rPr lang="en-US" sz="1400" dirty="0">
                <a:solidFill>
                  <a:schemeClr val="accent1">
                    <a:lumMod val="20000"/>
                    <a:lumOff val="80000"/>
                  </a:schemeClr>
                </a:solidFill>
                <a:latin typeface="Comic Sans MS" panose="030F0702030302020204" pitchFamily="66" charset="0"/>
              </a:rPr>
            </a:br>
            <a:r>
              <a:rPr lang="en-US" sz="1400" dirty="0">
                <a:solidFill>
                  <a:schemeClr val="accent1">
                    <a:lumMod val="20000"/>
                    <a:lumOff val="80000"/>
                  </a:schemeClr>
                </a:solidFill>
                <a:latin typeface="Comic Sans MS" panose="030F0702030302020204" pitchFamily="66" charset="0"/>
              </a:rPr>
              <a:t>Of one blood God made Him, and Thee and All,</a:t>
            </a:r>
            <a:br>
              <a:rPr lang="en-US" sz="1400" dirty="0">
                <a:solidFill>
                  <a:schemeClr val="accent1">
                    <a:lumMod val="20000"/>
                    <a:lumOff val="80000"/>
                  </a:schemeClr>
                </a:solidFill>
                <a:latin typeface="Comic Sans MS" panose="030F0702030302020204" pitchFamily="66" charset="0"/>
              </a:rPr>
            </a:br>
            <a:r>
              <a:rPr lang="en-US" sz="1400" dirty="0">
                <a:solidFill>
                  <a:schemeClr val="accent1">
                    <a:lumMod val="20000"/>
                    <a:lumOff val="80000"/>
                  </a:schemeClr>
                </a:solidFill>
                <a:latin typeface="Comic Sans MS" panose="030F0702030302020204" pitchFamily="66" charset="0"/>
              </a:rPr>
              <a:t>As wise, as fair, as strong, as personal.</a:t>
            </a:r>
          </a:p>
        </p:txBody>
      </p:sp>
      <p:pic>
        <p:nvPicPr>
          <p:cNvPr id="5" name="Picture 4"/>
          <p:cNvPicPr>
            <a:picLocks noChangeAspect="1"/>
          </p:cNvPicPr>
          <p:nvPr/>
        </p:nvPicPr>
        <p:blipFill>
          <a:blip r:embed="rId3"/>
          <a:stretch>
            <a:fillRect/>
          </a:stretch>
        </p:blipFill>
        <p:spPr>
          <a:xfrm>
            <a:off x="4448714" y="3158102"/>
            <a:ext cx="2762250" cy="2301875"/>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TextBox 5"/>
          <p:cNvSpPr txBox="1"/>
          <p:nvPr/>
        </p:nvSpPr>
        <p:spPr>
          <a:xfrm>
            <a:off x="4448714" y="5595480"/>
            <a:ext cx="2762250" cy="923330"/>
          </a:xfrm>
          <a:prstGeom prst="rect">
            <a:avLst/>
          </a:prstGeom>
          <a:noFill/>
        </p:spPr>
        <p:txBody>
          <a:bodyPr wrap="square" rtlCol="0">
            <a:spAutoFit/>
          </a:bodyPr>
          <a:lstStyle/>
          <a:p>
            <a:pPr algn="ctr"/>
            <a:r>
              <a:rPr lang="en-US" dirty="0" smtClean="0"/>
              <a:t>Anne Hutchinson –banished from Mass Bay for </a:t>
            </a:r>
            <a:r>
              <a:rPr lang="en-US" b="1" i="1" dirty="0" smtClean="0"/>
              <a:t>antinomian</a:t>
            </a:r>
            <a:r>
              <a:rPr lang="en-US" dirty="0" smtClean="0"/>
              <a:t> beliefs</a:t>
            </a:r>
            <a:endParaRPr lang="en-US" dirty="0"/>
          </a:p>
        </p:txBody>
      </p:sp>
    </p:spTree>
    <p:extLst>
      <p:ext uri="{BB962C8B-B14F-4D97-AF65-F5344CB8AC3E}">
        <p14:creationId xmlns:p14="http://schemas.microsoft.com/office/powerpoint/2010/main" val="190760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410</TotalTime>
  <Words>830</Words>
  <Application>Microsoft Office PowerPoint</Application>
  <PresentationFormat>On-screen Show (4:3)</PresentationFormat>
  <Paragraphs>101</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Comic Sans MS</vt:lpstr>
      <vt:lpstr>Corbel</vt:lpstr>
      <vt:lpstr>Wingdings</vt:lpstr>
      <vt:lpstr>Basis</vt:lpstr>
      <vt:lpstr>New England Colonies</vt:lpstr>
      <vt:lpstr>The Pilgrims</vt:lpstr>
      <vt:lpstr>The Pilgrims</vt:lpstr>
      <vt:lpstr>Plymouth Colony </vt:lpstr>
      <vt:lpstr>Plymouth Colony</vt:lpstr>
      <vt:lpstr>Massachusetts Bay Colony</vt:lpstr>
      <vt:lpstr>Massachusetts Bay Colony</vt:lpstr>
      <vt:lpstr>Massachusetts Bay Colony</vt:lpstr>
      <vt:lpstr>Massachusetts Bay Colony</vt:lpstr>
      <vt:lpstr>New England Statistics</vt:lpstr>
      <vt:lpstr>New Hampshire and Maine</vt:lpstr>
      <vt:lpstr>PowerPoint Presentation</vt:lpstr>
      <vt:lpstr>Native Americans</vt:lpstr>
      <vt:lpstr>Conflict and War</vt:lpstr>
      <vt:lpstr>Assessment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Spiconardi</dc:creator>
  <cp:lastModifiedBy>KATHRYN L ZARA</cp:lastModifiedBy>
  <cp:revision>48</cp:revision>
  <dcterms:created xsi:type="dcterms:W3CDTF">2014-09-28T16:35:31Z</dcterms:created>
  <dcterms:modified xsi:type="dcterms:W3CDTF">2018-08-23T18:55:58Z</dcterms:modified>
</cp:coreProperties>
</file>