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60" r:id="rId5"/>
    <p:sldId id="268" r:id="rId6"/>
    <p:sldId id="259" r:id="rId7"/>
    <p:sldId id="262" r:id="rId8"/>
    <p:sldId id="264" r:id="rId9"/>
    <p:sldId id="263" r:id="rId10"/>
    <p:sldId id="266" r:id="rId11"/>
    <p:sldId id="265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49952B-17BD-4E29-B8DC-ED4E14596E4B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DB8AEA-39F0-475E-BA61-6B12E65FD1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952B-17BD-4E29-B8DC-ED4E14596E4B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8AEA-39F0-475E-BA61-6B12E65FD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952B-17BD-4E29-B8DC-ED4E14596E4B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DB8AEA-39F0-475E-BA61-6B12E65FD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952B-17BD-4E29-B8DC-ED4E14596E4B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8AEA-39F0-475E-BA61-6B12E65FD1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49952B-17BD-4E29-B8DC-ED4E14596E4B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DB8AEA-39F0-475E-BA61-6B12E65FD1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952B-17BD-4E29-B8DC-ED4E14596E4B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8AEA-39F0-475E-BA61-6B12E65FD1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952B-17BD-4E29-B8DC-ED4E14596E4B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8AEA-39F0-475E-BA61-6B12E65FD1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952B-17BD-4E29-B8DC-ED4E14596E4B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8AEA-39F0-475E-BA61-6B12E65FD1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952B-17BD-4E29-B8DC-ED4E14596E4B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8AEA-39F0-475E-BA61-6B12E65FD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952B-17BD-4E29-B8DC-ED4E14596E4B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DB8AEA-39F0-475E-BA61-6B12E65FD1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952B-17BD-4E29-B8DC-ED4E14596E4B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8AEA-39F0-475E-BA61-6B12E65FD1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F49952B-17BD-4E29-B8DC-ED4E14596E4B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FDB8AEA-39F0-475E-BA61-6B12E65FD1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Colony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7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40981"/>
            <a:ext cx="4724400" cy="491032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Realizing that the English were establishing ever-expanding and permanent settlements, Indians led an uprising</a:t>
            </a:r>
          </a:p>
          <a:p>
            <a:r>
              <a:rPr lang="en-US" sz="1800" dirty="0" smtClean="0"/>
              <a:t>In a single day, ¼ of Virginia’s 1,200 settler population was killed</a:t>
            </a:r>
          </a:p>
          <a:p>
            <a:r>
              <a:rPr lang="en-US" sz="1800" dirty="0" smtClean="0"/>
              <a:t>VA Governor Francis Wyatt declares, “Our </a:t>
            </a:r>
            <a:r>
              <a:rPr lang="en-US" sz="1800" dirty="0" smtClean="0"/>
              <a:t>work </a:t>
            </a:r>
            <a:r>
              <a:rPr lang="en-US" sz="1800" dirty="0" smtClean="0"/>
              <a:t>is expulsion of savages to gain the free range of the country.”</a:t>
            </a:r>
          </a:p>
          <a:p>
            <a:r>
              <a:rPr lang="en-US" sz="1800" dirty="0" smtClean="0"/>
              <a:t>Impact</a:t>
            </a:r>
          </a:p>
          <a:p>
            <a:pPr lvl="1"/>
            <a:r>
              <a:rPr lang="en-US" dirty="0" smtClean="0"/>
              <a:t>Virginia Company surrenders charter – Virginia becomes a royal colony</a:t>
            </a:r>
          </a:p>
          <a:p>
            <a:pPr lvl="2"/>
            <a:r>
              <a:rPr lang="en-US" dirty="0" smtClean="0"/>
              <a:t>Company had not turned a profit</a:t>
            </a:r>
          </a:p>
          <a:p>
            <a:pPr lvl="2"/>
            <a:r>
              <a:rPr lang="en-US" dirty="0" smtClean="0"/>
              <a:t>Sent 6,000 settlers, but white population was only 1,200 by 1624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Uprising of 1622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740981"/>
            <a:ext cx="3657600" cy="4850230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505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4824" y="2209800"/>
            <a:ext cx="4907436" cy="4179332"/>
          </a:xfrm>
        </p:spPr>
        <p:txBody>
          <a:bodyPr>
            <a:normAutofit/>
          </a:bodyPr>
          <a:lstStyle/>
          <a:p>
            <a:r>
              <a:rPr lang="en-US" sz="1950" dirty="0" smtClean="0"/>
              <a:t>Native Americans introduce the colonists to tobacco</a:t>
            </a:r>
          </a:p>
          <a:p>
            <a:r>
              <a:rPr lang="en-US" sz="1950" dirty="0" smtClean="0"/>
              <a:t>Europeans consume tobacco in high numbers</a:t>
            </a:r>
          </a:p>
          <a:p>
            <a:r>
              <a:rPr lang="en-US" sz="1950" dirty="0" smtClean="0"/>
              <a:t>The English royal government profits from taxes customs duties</a:t>
            </a:r>
          </a:p>
          <a:p>
            <a:r>
              <a:rPr lang="en-US" sz="1950" u="sng" dirty="0" smtClean="0"/>
              <a:t>1624</a:t>
            </a:r>
            <a:r>
              <a:rPr lang="en-US" sz="1950" dirty="0" smtClean="0"/>
              <a:t>:</a:t>
            </a:r>
            <a:r>
              <a:rPr lang="en-US" sz="1950" dirty="0" smtClean="0"/>
              <a:t> </a:t>
            </a:r>
            <a:r>
              <a:rPr lang="en-US" sz="1950" dirty="0" smtClean="0"/>
              <a:t>200,000 lbs. of tobacco produced</a:t>
            </a:r>
          </a:p>
          <a:p>
            <a:r>
              <a:rPr lang="en-US" sz="1950" u="sng" dirty="0" smtClean="0"/>
              <a:t>1680s</a:t>
            </a:r>
            <a:r>
              <a:rPr lang="en-US" sz="1950" dirty="0"/>
              <a:t>:</a:t>
            </a:r>
            <a:r>
              <a:rPr lang="en-US" sz="1950" dirty="0" smtClean="0"/>
              <a:t> </a:t>
            </a:r>
            <a:r>
              <a:rPr lang="en-US" sz="1950" dirty="0" smtClean="0"/>
              <a:t>30 </a:t>
            </a:r>
            <a:r>
              <a:rPr lang="en-US" sz="1950" i="1" u="sng" dirty="0" smtClean="0"/>
              <a:t>million</a:t>
            </a:r>
            <a:r>
              <a:rPr lang="en-US" sz="1950" dirty="0" smtClean="0"/>
              <a:t> lbs. of tobacco produced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</a:t>
            </a:r>
            <a:endParaRPr lang="en-US" dirty="0"/>
          </a:p>
        </p:txBody>
      </p:sp>
      <p:pic>
        <p:nvPicPr>
          <p:cNvPr id="5122" name="Picture 2" descr="http://upload.wikimedia.org/wikipedia/commons/b/b0/King_James_I_of_England_and_VI_of_Scotland_by_John_De_Critz_the_El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1802496" cy="24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7402" y="1772859"/>
            <a:ext cx="2769504" cy="1464231"/>
          </a:xfrm>
          <a:prstGeom prst="wedgeRoundRectCallout">
            <a:avLst>
              <a:gd name="adj1" fmla="val -24325"/>
              <a:gd name="adj2" fmla="val 138668"/>
              <a:gd name="adj3" fmla="val 16667"/>
            </a:avLst>
          </a:prstGeom>
          <a:solidFill>
            <a:schemeClr val="accent2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custom loathsome to the eye and hateful to the nose…harmful to the brain and dangerous to the lungs.</a:t>
            </a:r>
            <a:endParaRPr lang="en-US" sz="16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19800"/>
            <a:ext cx="1802496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King James I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3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2819399" cy="4407408"/>
          </a:xfrm>
        </p:spPr>
        <p:txBody>
          <a:bodyPr/>
          <a:lstStyle/>
          <a:p>
            <a:r>
              <a:rPr lang="en-US" dirty="0"/>
              <a:t>Need for field workers increased</a:t>
            </a:r>
          </a:p>
          <a:p>
            <a:pPr lvl="1"/>
            <a:r>
              <a:rPr lang="en-US" dirty="0"/>
              <a:t>Indentured servants attracted to VA</a:t>
            </a:r>
          </a:p>
          <a:p>
            <a:pPr lvl="1"/>
            <a:r>
              <a:rPr lang="en-US" dirty="0"/>
              <a:t>Increase in slave </a:t>
            </a:r>
            <a:r>
              <a:rPr lang="en-US" dirty="0" smtClean="0"/>
              <a:t>labor – made expansion of tobacco industry possible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9" y="1784604"/>
            <a:ext cx="5805359" cy="4768596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://4.bp.blogspot.com/-KfH6Z4W_kPM/UaQob4T0fKI/AAAAAAAAAME/PZD9HuPFzD4/s1600/tobacco-farm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724400"/>
            <a:ext cx="2438400" cy="1828800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0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229601" cy="4407408"/>
          </a:xfrm>
        </p:spPr>
        <p:txBody>
          <a:bodyPr/>
          <a:lstStyle/>
          <a:p>
            <a:r>
              <a:rPr lang="en-US" dirty="0" smtClean="0"/>
              <a:t>Since water led to illness, many colonists brewed apple cider as a safe liquid to drink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Cider</a:t>
            </a:r>
            <a:endParaRPr lang="en-US" dirty="0"/>
          </a:p>
        </p:txBody>
      </p:sp>
      <p:pic>
        <p:nvPicPr>
          <p:cNvPr id="7172" name="Picture 4" descr="http://www.cindywoodsmall.com/wp-content/uploads/Image-for-new-website-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4" y="2702858"/>
            <a:ext cx="4267200" cy="3459479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89" y="2666999"/>
            <a:ext cx="4010871" cy="3495853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141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40105"/>
            <a:ext cx="8381261" cy="4407408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1607 </a:t>
            </a:r>
            <a:r>
              <a:rPr lang="en-US" dirty="0" smtClean="0"/>
              <a:t>Jamestown became the first successful English </a:t>
            </a:r>
            <a:r>
              <a:rPr lang="en-US" dirty="0"/>
              <a:t>c</a:t>
            </a:r>
            <a:r>
              <a:rPr lang="en-US" dirty="0" smtClean="0"/>
              <a:t>olony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895600"/>
            <a:ext cx="3352060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accent2"/>
            </a:solidFill>
          </a:ln>
          <a:effectLst>
            <a:outerShdw blurRad="685800" dist="571500" dir="600000" sx="87000" sy="87000" algn="ctr" rotWithShape="0">
              <a:srgbClr val="000000">
                <a:alpha val="34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Roanoke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Island under the leadership of Sir Walter Raleigh failed. Raleigh had discovered the settlement abandoned.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8" name="Picture 4" descr="http://upload.wikimedia.org/wikipedia/commons/8/81/Croato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352060" cy="2316027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urrayscheese.com/blog/wp-content/uploads/2014/03/jamest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4572000" cy="353970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53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Founded by the Virginia Company</a:t>
            </a:r>
          </a:p>
          <a:p>
            <a:pPr lvl="1"/>
            <a:r>
              <a:rPr lang="en-US" sz="2000" dirty="0" smtClean="0"/>
              <a:t>Goal </a:t>
            </a:r>
            <a:r>
              <a:rPr lang="en-US" sz="2000" dirty="0" smtClean="0"/>
              <a:t>was to m</a:t>
            </a:r>
            <a:r>
              <a:rPr lang="en-US" sz="2000" dirty="0" smtClean="0"/>
              <a:t>ake </a:t>
            </a:r>
            <a:r>
              <a:rPr lang="en-US" sz="2000" dirty="0" smtClean="0"/>
              <a:t>money for investors by mining gold</a:t>
            </a:r>
          </a:p>
          <a:p>
            <a:pPr lvl="1"/>
            <a:r>
              <a:rPr lang="en-US" sz="2000" dirty="0" smtClean="0"/>
              <a:t>Who would you send to the colony?</a:t>
            </a:r>
          </a:p>
          <a:p>
            <a:pPr lvl="2"/>
            <a:r>
              <a:rPr lang="en-US" sz="1800" dirty="0" smtClean="0"/>
              <a:t>Disproportionate number of goldsmith and jewelers sent</a:t>
            </a:r>
          </a:p>
          <a:p>
            <a:pPr lvl="1"/>
            <a:r>
              <a:rPr lang="en-US" sz="2000" dirty="0" smtClean="0"/>
              <a:t>What necessary skill would be lacking among this group?</a:t>
            </a:r>
          </a:p>
          <a:p>
            <a:pPr lvl="2"/>
            <a:r>
              <a:rPr lang="en-US" sz="1800" dirty="0" smtClean="0"/>
              <a:t>Agriculture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pic>
        <p:nvPicPr>
          <p:cNvPr id="2050" name="Picture 2" descr="http://www.landofthebrave.info/images/captain-john-sm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99" y="4073107"/>
            <a:ext cx="2362201" cy="2362202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4267200"/>
            <a:ext cx="2667000" cy="1123712"/>
          </a:xfrm>
          <a:prstGeom prst="wedgeRoundRectCallout">
            <a:avLst>
              <a:gd name="adj1" fmla="val -85239"/>
              <a:gd name="adj2" fmla="val 30234"/>
              <a:gd name="adj3" fmla="val 16667"/>
            </a:avLst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…[they] would rather starve than farm.</a:t>
            </a:r>
            <a:endParaRPr lang="en-US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511979"/>
            <a:ext cx="1066800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Captain John Smith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3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7086970" cy="4517943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543800" y="3124200"/>
            <a:ext cx="1295400" cy="175432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Swampy Jamestown presented challenges to the early settlers.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9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12776" y="1940203"/>
            <a:ext cx="5410200" cy="4407408"/>
          </a:xfrm>
        </p:spPr>
        <p:txBody>
          <a:bodyPr>
            <a:noAutofit/>
          </a:bodyPr>
          <a:lstStyle/>
          <a:p>
            <a:r>
              <a:rPr lang="en-US" dirty="0" smtClean="0"/>
              <a:t>Conditions</a:t>
            </a:r>
          </a:p>
          <a:p>
            <a:pPr lvl="1"/>
            <a:r>
              <a:rPr lang="en-US" dirty="0" smtClean="0"/>
              <a:t>Swampy area containing malaria-carrying mosquitoes</a:t>
            </a:r>
          </a:p>
          <a:p>
            <a:pPr lvl="1"/>
            <a:r>
              <a:rPr lang="en-US" dirty="0" smtClean="0"/>
              <a:t>Settlers dump garbage into James River</a:t>
            </a:r>
          </a:p>
          <a:p>
            <a:pPr lvl="2"/>
            <a:r>
              <a:rPr lang="en-US" dirty="0" smtClean="0"/>
              <a:t>Allowed </a:t>
            </a:r>
            <a:r>
              <a:rPr lang="en-US" dirty="0" smtClean="0"/>
              <a:t>for typhoid and dysentery </a:t>
            </a:r>
          </a:p>
          <a:p>
            <a:pPr lvl="1"/>
            <a:r>
              <a:rPr lang="en-US" dirty="0" smtClean="0"/>
              <a:t>Water supply is considerable briny (only potable half of the year)</a:t>
            </a:r>
          </a:p>
          <a:p>
            <a:pPr lvl="1"/>
            <a:r>
              <a:rPr lang="en-US" dirty="0" smtClean="0"/>
              <a:t>Relied heavily on assistance from Native American Indians</a:t>
            </a:r>
          </a:p>
          <a:p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Over half of the 104 original settlers </a:t>
            </a:r>
            <a:r>
              <a:rPr lang="en-US" dirty="0" smtClean="0"/>
              <a:t>died </a:t>
            </a:r>
            <a:r>
              <a:rPr lang="en-US" dirty="0" smtClean="0"/>
              <a:t>in the first year</a:t>
            </a:r>
          </a:p>
          <a:p>
            <a:pPr lvl="1"/>
            <a:r>
              <a:rPr lang="en-US" dirty="0" smtClean="0"/>
              <a:t>New arrivals brought the population up to 400 in </a:t>
            </a:r>
            <a:r>
              <a:rPr lang="en-US" dirty="0" smtClean="0"/>
              <a:t>1609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" y="1752600"/>
            <a:ext cx="3352800" cy="2291953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6" y="4243261"/>
            <a:ext cx="3352800" cy="2286000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971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81200"/>
            <a:ext cx="4648200" cy="4407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“The Starving Time”</a:t>
            </a:r>
          </a:p>
          <a:p>
            <a:pPr lvl="1"/>
            <a:r>
              <a:rPr lang="en-US" sz="2000" dirty="0" smtClean="0"/>
              <a:t>During the winter of 1609 – 1610 all but 65 settlers out of 500 survive</a:t>
            </a:r>
          </a:p>
          <a:p>
            <a:pPr lvl="2"/>
            <a:r>
              <a:rPr lang="en-US" sz="1800" dirty="0" smtClean="0"/>
              <a:t>Jamestown had experienced drought in 1609</a:t>
            </a:r>
          </a:p>
          <a:p>
            <a:pPr lvl="2"/>
            <a:r>
              <a:rPr lang="en-US" sz="1800" dirty="0" smtClean="0"/>
              <a:t>Supply ships were delayed due to a hurricane</a:t>
            </a:r>
          </a:p>
          <a:p>
            <a:pPr lvl="2"/>
            <a:r>
              <a:rPr lang="en-US" sz="1800" dirty="0" smtClean="0"/>
              <a:t>Trade relations with the tribes in Powhatan’s alliance had deteriorated</a:t>
            </a:r>
          </a:p>
          <a:p>
            <a:pPr lvl="1"/>
            <a:r>
              <a:rPr lang="en-US" sz="2000" dirty="0" smtClean="0"/>
              <a:t>Settlers resorted to eating dogs, cats, rats, and </a:t>
            </a:r>
            <a:r>
              <a:rPr lang="en-US" sz="2000" dirty="0" smtClean="0"/>
              <a:t>even people 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pic>
        <p:nvPicPr>
          <p:cNvPr id="4098" name="Picture 2" descr="http://4.bp.blogspot.com/-JTBRvuCGVcQ/UXX7iDFcvnI/AAAAAAAAABw/yWpTKwecgXA/s1600/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56" y="1219200"/>
            <a:ext cx="4100704" cy="2566248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680" y="3594462"/>
            <a:ext cx="2857500" cy="2857500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77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719071"/>
            <a:ext cx="4114800" cy="3462529"/>
          </a:xfrm>
        </p:spPr>
        <p:txBody>
          <a:bodyPr>
            <a:noAutofit/>
          </a:bodyPr>
          <a:lstStyle/>
          <a:p>
            <a:r>
              <a:rPr lang="en-US" sz="2400" dirty="0" smtClean="0"/>
              <a:t>By 1616, roughly 80% of those who arrived in the first decade were dead</a:t>
            </a:r>
          </a:p>
          <a:p>
            <a:pPr lvl="1"/>
            <a:r>
              <a:rPr lang="en-US" sz="2000" dirty="0" smtClean="0"/>
              <a:t>New World survival rate was 20% for the first year</a:t>
            </a:r>
          </a:p>
          <a:p>
            <a:r>
              <a:rPr lang="en-US" sz="2400" dirty="0" err="1" smtClean="0"/>
              <a:t>Headright</a:t>
            </a:r>
            <a:r>
              <a:rPr lang="en-US" sz="2400" dirty="0" smtClean="0"/>
              <a:t> system</a:t>
            </a:r>
            <a:endParaRPr lang="en-US" sz="2400" dirty="0" smtClean="0"/>
          </a:p>
          <a:p>
            <a:pPr lvl="1"/>
            <a:r>
              <a:rPr lang="en-US" sz="2000" dirty="0" smtClean="0"/>
              <a:t>50 acres of land for each person a settler paid to bring over to the new world (including himself</a:t>
            </a:r>
            <a:r>
              <a:rPr lang="en-US" sz="2000" dirty="0" smtClean="0"/>
              <a:t>)</a:t>
            </a:r>
            <a:r>
              <a:rPr lang="en-US" sz="1800" dirty="0" smtClean="0"/>
              <a:t>	</a:t>
            </a:r>
            <a:endParaRPr lang="en-US" sz="1800" dirty="0" smtClean="0"/>
          </a:p>
          <a:p>
            <a:pPr lvl="1"/>
            <a:r>
              <a:rPr lang="en-US" sz="2000" dirty="0" smtClean="0"/>
              <a:t>Wealthy </a:t>
            </a:r>
            <a:r>
              <a:rPr lang="en-US" sz="2000" dirty="0" smtClean="0"/>
              <a:t>aristocrats would bring their servants and acquire large amounts of land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590800"/>
            <a:ext cx="4701048" cy="3048000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91000" y="5742722"/>
            <a:ext cx="470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Main crops included tobacco, corn, beans and squash.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0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450592"/>
            <a:ext cx="4800600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dirty="0" smtClean="0"/>
              <a:t>House of Burgesses</a:t>
            </a:r>
          </a:p>
          <a:p>
            <a:pPr lvl="1"/>
            <a:r>
              <a:rPr lang="en-US" sz="2000" dirty="0" smtClean="0"/>
              <a:t>First elected assembly in colonial America (1619)</a:t>
            </a:r>
          </a:p>
          <a:p>
            <a:pPr lvl="1"/>
            <a:r>
              <a:rPr lang="en-US" sz="2000" dirty="0" smtClean="0"/>
              <a:t>Not quite a democracy</a:t>
            </a:r>
          </a:p>
          <a:p>
            <a:pPr lvl="2"/>
            <a:r>
              <a:rPr lang="en-US" sz="1800" dirty="0" smtClean="0"/>
              <a:t>Only landowners could vote</a:t>
            </a:r>
          </a:p>
          <a:p>
            <a:pPr lvl="2"/>
            <a:r>
              <a:rPr lang="en-US" sz="1800" dirty="0" smtClean="0"/>
              <a:t>Virginia Company or its appointed governor could veto any legislation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</a:t>
            </a:r>
            <a:endParaRPr lang="en-US" dirty="0"/>
          </a:p>
        </p:txBody>
      </p:sp>
      <p:pic>
        <p:nvPicPr>
          <p:cNvPr id="2050" name="Picture 2" descr="http://cdn1.vtourist.com/4/5061095-house_of_burgesses_north_view_Williams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60" y="1203212"/>
            <a:ext cx="3733800" cy="2791838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hhsh6px.wikispaces.com/file/view/display_media.jpg/340506744/display_m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955" y="4114799"/>
            <a:ext cx="3735305" cy="2457831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3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19070"/>
            <a:ext cx="5026315" cy="475792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Statistics</a:t>
            </a:r>
          </a:p>
          <a:p>
            <a:pPr lvl="1"/>
            <a:r>
              <a:rPr lang="en-US" sz="2400" dirty="0" smtClean="0"/>
              <a:t>Men outnumbered women 5:1 in first half of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pPr lvl="1"/>
            <a:r>
              <a:rPr lang="en-US" sz="2400" dirty="0" smtClean="0"/>
              <a:t>Men outnumbered women 5:2 in the second half of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</a:t>
            </a:r>
          </a:p>
          <a:p>
            <a:pPr lvl="1"/>
            <a:r>
              <a:rPr lang="en-US" sz="2400" dirty="0" smtClean="0"/>
              <a:t>Most men are much older than the women of VA</a:t>
            </a:r>
          </a:p>
          <a:p>
            <a:pPr lvl="2"/>
            <a:r>
              <a:rPr lang="en-US" sz="2000" dirty="0" smtClean="0"/>
              <a:t>Women </a:t>
            </a:r>
            <a:r>
              <a:rPr lang="en-US" sz="1800" dirty="0" smtClean="0"/>
              <a:t>s</a:t>
            </a:r>
            <a:r>
              <a:rPr lang="en-US" sz="1800" dirty="0" smtClean="0"/>
              <a:t>elected </a:t>
            </a:r>
            <a:r>
              <a:rPr lang="en-US" sz="1800" dirty="0" smtClean="0"/>
              <a:t>older and </a:t>
            </a:r>
            <a:r>
              <a:rPr lang="en-US" sz="1800" dirty="0" smtClean="0"/>
              <a:t>wealthier men to marry</a:t>
            </a:r>
            <a:endParaRPr lang="en-US" sz="1800" dirty="0"/>
          </a:p>
          <a:p>
            <a:pPr lvl="2"/>
            <a:r>
              <a:rPr lang="en-US" sz="1900" dirty="0" smtClean="0"/>
              <a:t>“</a:t>
            </a:r>
            <a:r>
              <a:rPr lang="en-US" sz="1900" dirty="0" err="1" smtClean="0"/>
              <a:t>Widowarchy</a:t>
            </a:r>
            <a:r>
              <a:rPr lang="en-US" sz="1900" dirty="0" smtClean="0"/>
              <a:t>” </a:t>
            </a:r>
            <a:r>
              <a:rPr lang="en-US" sz="1900" dirty="0">
                <a:sym typeface="Wingdings"/>
              </a:rPr>
              <a:t>=</a:t>
            </a:r>
            <a:r>
              <a:rPr lang="en-US" sz="1900" dirty="0" smtClean="0">
                <a:sym typeface="Wingdings"/>
              </a:rPr>
              <a:t> </a:t>
            </a:r>
            <a:r>
              <a:rPr lang="en-US" sz="1900" dirty="0" smtClean="0">
                <a:sym typeface="Wingdings"/>
              </a:rPr>
              <a:t>Women now have authority </a:t>
            </a:r>
            <a:r>
              <a:rPr lang="en-US" sz="1900" dirty="0" smtClean="0">
                <a:sym typeface="Wingdings"/>
              </a:rPr>
              <a:t>over their finances, particularly in that widows could own property</a:t>
            </a:r>
            <a:endParaRPr lang="en-US" sz="17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Virginia</a:t>
            </a:r>
            <a:endParaRPr lang="en-US" dirty="0"/>
          </a:p>
        </p:txBody>
      </p:sp>
      <p:pic>
        <p:nvPicPr>
          <p:cNvPr id="3074" name="Picture 2" descr="http://www.nwhm.org/media/category/exhibits/jamestownwomen/page14image1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24" y="2438400"/>
            <a:ext cx="3460459" cy="27432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0425" y="5334000"/>
            <a:ext cx="3460459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1/5 of birth illegitimate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1/3 of women pregnant before marriage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8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292</TotalTime>
  <Words>565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Comic Sans MS</vt:lpstr>
      <vt:lpstr>Franklin Gothic Medium</vt:lpstr>
      <vt:lpstr>Wingdings</vt:lpstr>
      <vt:lpstr>Wingdings 2</vt:lpstr>
      <vt:lpstr>Grid</vt:lpstr>
      <vt:lpstr>Virginia Colony</vt:lpstr>
      <vt:lpstr>Jamestown </vt:lpstr>
      <vt:lpstr>Jamestown</vt:lpstr>
      <vt:lpstr>Jamestown</vt:lpstr>
      <vt:lpstr>Jamestown</vt:lpstr>
      <vt:lpstr>Jamestown</vt:lpstr>
      <vt:lpstr>Jamestown</vt:lpstr>
      <vt:lpstr>Jamestown</vt:lpstr>
      <vt:lpstr>Women in Virginia</vt:lpstr>
      <vt:lpstr>Uprising of 1622</vt:lpstr>
      <vt:lpstr>Tobacco</vt:lpstr>
      <vt:lpstr>Tobacco</vt:lpstr>
      <vt:lpstr>Apple Cider</vt:lpstr>
    </vt:vector>
  </TitlesOfParts>
  <Company>WHITE PLAINS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Colony</dc:title>
  <dc:creator>markspiconardi</dc:creator>
  <cp:lastModifiedBy>KATHRYN L ZARA</cp:lastModifiedBy>
  <cp:revision>27</cp:revision>
  <dcterms:created xsi:type="dcterms:W3CDTF">2014-09-21T22:42:12Z</dcterms:created>
  <dcterms:modified xsi:type="dcterms:W3CDTF">2018-08-21T18:14:52Z</dcterms:modified>
</cp:coreProperties>
</file>