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3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5" d="100"/>
          <a:sy n="75" d="100"/>
        </p:scale>
        <p:origin x="528" y="42"/>
      </p:cViewPr>
      <p:guideLst>
        <p:guide pos="3840"/>
        <p:guide pos="39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11/13/2018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11/13/2018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11/13/2018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11/13/2018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11/13/2018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11/13/2018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Andrew Jackson and the Changing US</a:t>
            </a:r>
            <a:endParaRPr lang="en-US" dirty="0"/>
          </a:p>
        </p:txBody>
      </p:sp>
      <p:sp>
        <p:nvSpPr>
          <p:cNvPr id="3" name="Subtitle 2"/>
          <p:cNvSpPr>
            <a:spLocks noGrp="1"/>
          </p:cNvSpPr>
          <p:nvPr>
            <p:ph type="subTitle" idx="1"/>
          </p:nvPr>
        </p:nvSpPr>
        <p:spPr/>
        <p:txBody>
          <a:bodyPr/>
          <a:lstStyle/>
          <a:p>
            <a:r>
              <a:rPr lang="en-US" dirty="0" smtClean="0"/>
              <a:t>The Birth of the Democratic Party</a:t>
            </a:r>
            <a:endParaRPr lang="en-US" dirty="0"/>
          </a:p>
        </p:txBody>
      </p:sp>
    </p:spTree>
    <p:extLst>
      <p:ext uri="{BB962C8B-B14F-4D97-AF65-F5344CB8AC3E}">
        <p14:creationId xmlns:p14="http://schemas.microsoft.com/office/powerpoint/2010/main" val="240524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8600" y="160356"/>
            <a:ext cx="2933700" cy="6507144"/>
          </a:xfrm>
          <a:solidFill>
            <a:schemeClr val="tx1">
              <a:lumMod val="95000"/>
            </a:schemeClr>
          </a:solidFill>
          <a:ln w="28575">
            <a:solidFill>
              <a:schemeClr val="accent1"/>
            </a:solidFill>
          </a:ln>
        </p:spPr>
        <p:txBody>
          <a:bodyPr>
            <a:normAutofit fontScale="90000"/>
          </a:bodyPr>
          <a:lstStyle/>
          <a:p>
            <a:pPr algn="ctr"/>
            <a:r>
              <a:rPr lang="en-US" sz="1300" b="1" dirty="0" smtClean="0">
                <a:solidFill>
                  <a:schemeClr val="bg1">
                    <a:lumMod val="75000"/>
                    <a:lumOff val="25000"/>
                  </a:schemeClr>
                </a:solidFill>
              </a:rPr>
              <a:t>The </a:t>
            </a:r>
            <a:r>
              <a:rPr lang="en-US" sz="1300" b="1" dirty="0">
                <a:solidFill>
                  <a:schemeClr val="bg1">
                    <a:lumMod val="75000"/>
                    <a:lumOff val="25000"/>
                  </a:schemeClr>
                </a:solidFill>
              </a:rPr>
              <a:t>Log Cabin Campaign of 1840</a:t>
            </a:r>
            <a:r>
              <a:rPr lang="en-US" sz="1600" b="1" dirty="0">
                <a:solidFill>
                  <a:schemeClr val="bg1">
                    <a:lumMod val="75000"/>
                    <a:lumOff val="25000"/>
                  </a:schemeClr>
                </a:solidFill>
              </a:rPr>
              <a:t> </a:t>
            </a:r>
            <a:r>
              <a:rPr lang="en-US" sz="1600" dirty="0">
                <a:solidFill>
                  <a:schemeClr val="bg1">
                    <a:lumMod val="75000"/>
                    <a:lumOff val="25000"/>
                  </a:schemeClr>
                </a:solidFill>
              </a:rPr>
              <a:t/>
            </a:r>
            <a:br>
              <a:rPr lang="en-US" sz="1600" dirty="0">
                <a:solidFill>
                  <a:schemeClr val="bg1">
                    <a:lumMod val="75000"/>
                    <a:lumOff val="25000"/>
                  </a:schemeClr>
                </a:solidFill>
              </a:rPr>
            </a:br>
            <a:r>
              <a:rPr lang="en-US" sz="1600" dirty="0" smtClean="0">
                <a:solidFill>
                  <a:schemeClr val="bg1">
                    <a:lumMod val="75000"/>
                    <a:lumOff val="25000"/>
                  </a:schemeClr>
                </a:solidFill>
              </a:rPr>
              <a:t/>
            </a:r>
            <a:br>
              <a:rPr lang="en-US" sz="1600" dirty="0" smtClean="0">
                <a:solidFill>
                  <a:schemeClr val="bg1">
                    <a:lumMod val="75000"/>
                    <a:lumOff val="25000"/>
                  </a:schemeClr>
                </a:solidFill>
              </a:rPr>
            </a:br>
            <a:r>
              <a:rPr lang="en-US" sz="1600" dirty="0" smtClean="0">
                <a:solidFill>
                  <a:schemeClr val="bg1">
                    <a:lumMod val="75000"/>
                    <a:lumOff val="25000"/>
                  </a:schemeClr>
                </a:solidFill>
              </a:rPr>
              <a:t>Whigs</a:t>
            </a:r>
            <a:r>
              <a:rPr lang="en-US" sz="1600" dirty="0">
                <a:solidFill>
                  <a:schemeClr val="bg1">
                    <a:lumMod val="75000"/>
                    <a:lumOff val="25000"/>
                  </a:schemeClr>
                </a:solidFill>
              </a:rPr>
              <a:t>, eager to deliver what the public wanted, took advantage of this and declared that Harrison was "the log cabin and hard cider candidate," a man of the common people from the rough-and-tumble West. </a:t>
            </a:r>
            <a:r>
              <a:rPr lang="en-US" sz="1600" dirty="0" smtClean="0">
                <a:solidFill>
                  <a:schemeClr val="bg1">
                    <a:lumMod val="75000"/>
                    <a:lumOff val="25000"/>
                  </a:schemeClr>
                </a:solidFill>
              </a:rPr>
              <a:t/>
            </a:r>
            <a:br>
              <a:rPr lang="en-US" sz="1600" dirty="0" smtClean="0">
                <a:solidFill>
                  <a:schemeClr val="bg1">
                    <a:lumMod val="75000"/>
                    <a:lumOff val="25000"/>
                  </a:schemeClr>
                </a:solidFill>
              </a:rPr>
            </a:br>
            <a:r>
              <a:rPr lang="en-US" sz="1600" dirty="0">
                <a:solidFill>
                  <a:schemeClr val="bg1">
                    <a:lumMod val="75000"/>
                    <a:lumOff val="25000"/>
                  </a:schemeClr>
                </a:solidFill>
              </a:rPr>
              <a:t/>
            </a:r>
            <a:br>
              <a:rPr lang="en-US" sz="1600" dirty="0">
                <a:solidFill>
                  <a:schemeClr val="bg1">
                    <a:lumMod val="75000"/>
                    <a:lumOff val="25000"/>
                  </a:schemeClr>
                </a:solidFill>
              </a:rPr>
            </a:br>
            <a:r>
              <a:rPr lang="en-US" sz="1600" dirty="0" smtClean="0">
                <a:solidFill>
                  <a:schemeClr val="bg1">
                    <a:lumMod val="75000"/>
                    <a:lumOff val="25000"/>
                  </a:schemeClr>
                </a:solidFill>
              </a:rPr>
              <a:t>They </a:t>
            </a:r>
            <a:r>
              <a:rPr lang="en-US" sz="1600" dirty="0">
                <a:solidFill>
                  <a:schemeClr val="bg1">
                    <a:lumMod val="75000"/>
                    <a:lumOff val="25000"/>
                  </a:schemeClr>
                </a:solidFill>
              </a:rPr>
              <a:t>depicted Harrison's opponent, President Martin Van Buren, as a wealthy snob who was out of touch with the people. In fact, it was Harrison who came from a wealthy, prominent family while Van Buren was from a poor, working family.</a:t>
            </a:r>
            <a:br>
              <a:rPr lang="en-US" sz="1600" dirty="0">
                <a:solidFill>
                  <a:schemeClr val="bg1">
                    <a:lumMod val="75000"/>
                    <a:lumOff val="25000"/>
                  </a:schemeClr>
                </a:solidFill>
              </a:rPr>
            </a:br>
            <a:r>
              <a:rPr lang="en-US" sz="1600" dirty="0" smtClean="0">
                <a:solidFill>
                  <a:schemeClr val="bg1">
                    <a:lumMod val="75000"/>
                    <a:lumOff val="25000"/>
                  </a:schemeClr>
                </a:solidFill>
              </a:rPr>
              <a:t/>
            </a:r>
            <a:br>
              <a:rPr lang="en-US" sz="1600" dirty="0" smtClean="0">
                <a:solidFill>
                  <a:schemeClr val="bg1">
                    <a:lumMod val="75000"/>
                    <a:lumOff val="25000"/>
                  </a:schemeClr>
                </a:solidFill>
              </a:rPr>
            </a:br>
            <a:r>
              <a:rPr lang="en-US" sz="1600" dirty="0" smtClean="0">
                <a:solidFill>
                  <a:schemeClr val="bg1">
                    <a:lumMod val="75000"/>
                    <a:lumOff val="25000"/>
                  </a:schemeClr>
                </a:solidFill>
              </a:rPr>
              <a:t>But </a:t>
            </a:r>
            <a:r>
              <a:rPr lang="en-US" sz="1600" dirty="0">
                <a:solidFill>
                  <a:schemeClr val="bg1">
                    <a:lumMod val="75000"/>
                    <a:lumOff val="25000"/>
                  </a:schemeClr>
                </a:solidFill>
              </a:rPr>
              <a:t>the election was during the worst economic depression to date, and voters blamed Van Buren, seeing him as unsympathetic to struggling citizens. Harrison campaigned vigorously and won. </a:t>
            </a:r>
            <a:r>
              <a:rPr lang="en-US" sz="1600" dirty="0" smtClean="0">
                <a:solidFill>
                  <a:schemeClr val="bg1">
                    <a:lumMod val="75000"/>
                    <a:lumOff val="25000"/>
                  </a:schemeClr>
                </a:solidFill>
              </a:rPr>
              <a:t/>
            </a:r>
            <a:br>
              <a:rPr lang="en-US" sz="1600" dirty="0" smtClean="0">
                <a:solidFill>
                  <a:schemeClr val="bg1">
                    <a:lumMod val="75000"/>
                    <a:lumOff val="25000"/>
                  </a:schemeClr>
                </a:solidFill>
              </a:rPr>
            </a:br>
            <a:r>
              <a:rPr lang="en-US" sz="1600" dirty="0">
                <a:solidFill>
                  <a:schemeClr val="bg1">
                    <a:lumMod val="75000"/>
                    <a:lumOff val="25000"/>
                  </a:schemeClr>
                </a:solidFill>
              </a:rPr>
              <a:t/>
            </a:r>
            <a:br>
              <a:rPr lang="en-US" sz="1600" dirty="0">
                <a:solidFill>
                  <a:schemeClr val="bg1">
                    <a:lumMod val="75000"/>
                    <a:lumOff val="25000"/>
                  </a:schemeClr>
                </a:solidFill>
              </a:rPr>
            </a:br>
            <a:r>
              <a:rPr lang="en-US" sz="1600" dirty="0" smtClean="0">
                <a:solidFill>
                  <a:schemeClr val="bg1">
                    <a:lumMod val="75000"/>
                    <a:lumOff val="25000"/>
                  </a:schemeClr>
                </a:solidFill>
              </a:rPr>
              <a:t>After </a:t>
            </a:r>
            <a:r>
              <a:rPr lang="en-US" sz="1600" dirty="0">
                <a:solidFill>
                  <a:schemeClr val="bg1">
                    <a:lumMod val="75000"/>
                    <a:lumOff val="25000"/>
                  </a:schemeClr>
                </a:solidFill>
              </a:rPr>
              <a:t>giving the longest inauguration speech (about 1 hour, 45 minutes) in U.S. history, Harrison served only one month as president before dying of pneumonia on April 4, 1841.</a:t>
            </a:r>
            <a:br>
              <a:rPr lang="en-US" sz="1600" dirty="0">
                <a:solidFill>
                  <a:schemeClr val="bg1">
                    <a:lumMod val="75000"/>
                    <a:lumOff val="25000"/>
                  </a:schemeClr>
                </a:solidFill>
              </a:rPr>
            </a:br>
            <a:r>
              <a:rPr lang="en-US" sz="1600" dirty="0">
                <a:solidFill>
                  <a:schemeClr val="bg1">
                    <a:lumMod val="75000"/>
                    <a:lumOff val="25000"/>
                  </a:schemeClr>
                </a:solidFill>
              </a:rPr>
              <a:t/>
            </a:r>
            <a:br>
              <a:rPr lang="en-US" sz="1600" dirty="0">
                <a:solidFill>
                  <a:schemeClr val="bg1">
                    <a:lumMod val="75000"/>
                    <a:lumOff val="25000"/>
                  </a:schemeClr>
                </a:solidFill>
              </a:rPr>
            </a:br>
            <a:endParaRPr lang="en-US" sz="1600" dirty="0">
              <a:solidFill>
                <a:schemeClr val="bg1">
                  <a:lumMod val="75000"/>
                  <a:lumOff val="25000"/>
                </a:schemeClr>
              </a:solidFill>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26248" y="628460"/>
            <a:ext cx="8489151" cy="5866004"/>
          </a:xfrm>
          <a:prstGeom prst="rect">
            <a:avLst/>
          </a:prstGeom>
          <a:ln w="28575">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673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Mass Politics</a:t>
            </a:r>
            <a:endParaRPr lang="en-US" dirty="0"/>
          </a:p>
        </p:txBody>
      </p:sp>
      <p:sp>
        <p:nvSpPr>
          <p:cNvPr id="3" name="Content Placeholder 2"/>
          <p:cNvSpPr>
            <a:spLocks noGrp="1"/>
          </p:cNvSpPr>
          <p:nvPr>
            <p:ph idx="1"/>
          </p:nvPr>
        </p:nvSpPr>
        <p:spPr>
          <a:xfrm>
            <a:off x="2773599" y="2052116"/>
            <a:ext cx="7796540" cy="4488384"/>
          </a:xfrm>
        </p:spPr>
        <p:txBody>
          <a:bodyPr>
            <a:normAutofit fontScale="85000" lnSpcReduction="20000"/>
          </a:bodyPr>
          <a:lstStyle/>
          <a:p>
            <a:pPr marL="0" indent="0">
              <a:buNone/>
            </a:pPr>
            <a:r>
              <a:rPr lang="en-US" sz="2600" dirty="0" smtClean="0"/>
              <a:t>Transformation of Politics during the “Jacksonian Era”</a:t>
            </a:r>
          </a:p>
          <a:p>
            <a:r>
              <a:rPr lang="en-US" sz="2800" dirty="0" smtClean="0"/>
              <a:t>EXPANSION OF VOTING RIGHTS </a:t>
            </a:r>
          </a:p>
          <a:p>
            <a:pPr lvl="1"/>
            <a:r>
              <a:rPr lang="en-US" sz="2400" dirty="0" smtClean="0"/>
              <a:t>lifted the property requirement, gave all white men the franchise, gave all voters the right to hold public office</a:t>
            </a:r>
          </a:p>
          <a:p>
            <a:r>
              <a:rPr lang="en-US" sz="2800" dirty="0" smtClean="0"/>
              <a:t>RISE OF POPULAR VOTE </a:t>
            </a:r>
          </a:p>
          <a:p>
            <a:pPr lvl="1"/>
            <a:r>
              <a:rPr lang="en-US" sz="2600" dirty="0" smtClean="0"/>
              <a:t>voting population chose presidential electors</a:t>
            </a:r>
            <a:endParaRPr lang="en-US" dirty="0" smtClean="0"/>
          </a:p>
          <a:p>
            <a:r>
              <a:rPr lang="en-US" sz="2800" dirty="0" smtClean="0"/>
              <a:t>CREATION OF SECOND PARTY SYSTEM</a:t>
            </a:r>
          </a:p>
          <a:p>
            <a:pPr lvl="1"/>
            <a:r>
              <a:rPr lang="en-US" sz="2400" dirty="0" smtClean="0"/>
              <a:t>Democratic party was created out of support for Jackson, Whigs in reaction to Jackson and the nativist Know-Nothings in reaction to increase in immigration</a:t>
            </a:r>
          </a:p>
          <a:p>
            <a:endParaRPr lang="en-US" sz="2800" dirty="0" smtClean="0"/>
          </a:p>
          <a:p>
            <a:endParaRPr lang="en-US" dirty="0"/>
          </a:p>
        </p:txBody>
      </p:sp>
      <p:pic>
        <p:nvPicPr>
          <p:cNvPr id="5" name="Picture 4"/>
          <p:cNvPicPr>
            <a:picLocks noChangeAspect="1"/>
          </p:cNvPicPr>
          <p:nvPr/>
        </p:nvPicPr>
        <p:blipFill>
          <a:blip r:embed="rId2"/>
          <a:stretch>
            <a:fillRect/>
          </a:stretch>
        </p:blipFill>
        <p:spPr>
          <a:xfrm>
            <a:off x="410073" y="1267630"/>
            <a:ext cx="2120900" cy="2071412"/>
          </a:xfrm>
          <a:prstGeom prst="rect">
            <a:avLst/>
          </a:prstGeom>
          <a:ln w="28575">
            <a:solidFill>
              <a:schemeClr val="accent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stretch>
            <a:fillRect/>
          </a:stretch>
        </p:blipFill>
        <p:spPr>
          <a:xfrm>
            <a:off x="167446" y="3339042"/>
            <a:ext cx="2767824" cy="2725148"/>
          </a:xfrm>
          <a:prstGeom prst="rect">
            <a:avLst/>
          </a:prstGeom>
        </p:spPr>
      </p:pic>
    </p:spTree>
    <p:extLst>
      <p:ext uri="{BB962C8B-B14F-4D97-AF65-F5344CB8AC3E}">
        <p14:creationId xmlns:p14="http://schemas.microsoft.com/office/powerpoint/2010/main" val="213083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108" y="427056"/>
            <a:ext cx="7958331" cy="1077229"/>
          </a:xfrm>
        </p:spPr>
        <p:txBody>
          <a:bodyPr/>
          <a:lstStyle/>
          <a:p>
            <a:r>
              <a:rPr lang="en-US" dirty="0" smtClean="0"/>
              <a:t>Expansion of the Electorate</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08026" y="1346670"/>
            <a:ext cx="9361574" cy="5171375"/>
          </a:xfrm>
          <a:prstGeom prst="rect">
            <a:avLst/>
          </a:prstGeom>
          <a:ln w="28575">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917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703" y="693285"/>
            <a:ext cx="7958331" cy="1077229"/>
          </a:xfrm>
        </p:spPr>
        <p:txBody>
          <a:bodyPr/>
          <a:lstStyle/>
          <a:p>
            <a:r>
              <a:rPr lang="en-US" dirty="0" smtClean="0"/>
              <a:t>The Rise of Mass Politics</a:t>
            </a:r>
            <a:endParaRPr lang="en-US" dirty="0"/>
          </a:p>
        </p:txBody>
      </p:sp>
      <p:sp>
        <p:nvSpPr>
          <p:cNvPr id="3" name="Content Placeholder 2"/>
          <p:cNvSpPr>
            <a:spLocks noGrp="1"/>
          </p:cNvSpPr>
          <p:nvPr>
            <p:ph idx="1"/>
          </p:nvPr>
        </p:nvSpPr>
        <p:spPr>
          <a:xfrm>
            <a:off x="2773599" y="1231900"/>
            <a:ext cx="7796540" cy="5257800"/>
          </a:xfrm>
        </p:spPr>
        <p:txBody>
          <a:bodyPr>
            <a:normAutofit/>
          </a:bodyPr>
          <a:lstStyle/>
          <a:p>
            <a:pPr marL="0" indent="0">
              <a:buNone/>
            </a:pPr>
            <a:r>
              <a:rPr lang="en-US" dirty="0" smtClean="0"/>
              <a:t>The limits of this Jacksonian political transformation</a:t>
            </a:r>
          </a:p>
          <a:p>
            <a:r>
              <a:rPr lang="en-US" dirty="0" smtClean="0"/>
              <a:t>SPOILS SYSTEM (an attempt to limit ‘career’ politicians by allowing the new elected official to appoint new officeholders – “to the victor belong the spoils”)</a:t>
            </a:r>
          </a:p>
          <a:p>
            <a:r>
              <a:rPr lang="en-US" dirty="0" smtClean="0"/>
              <a:t>PARTY CONVENTION (an attempt to limit the power of entrenched political elites by getting rid of the congressional caucus for appointing presidents and instead holding a national party convention)</a:t>
            </a:r>
          </a:p>
          <a:p>
            <a:pPr marL="0" indent="0">
              <a:buNone/>
            </a:pPr>
            <a:r>
              <a:rPr lang="en-US" dirty="0" smtClean="0"/>
              <a:t>Both of these did limit the power of the “political elite”, but didn’t necessarily increase the power of the people (esp. not as much as the Jacksonians said that it did!)</a:t>
            </a:r>
            <a:endParaRPr lang="en-US" dirty="0"/>
          </a:p>
        </p:txBody>
      </p:sp>
      <p:pic>
        <p:nvPicPr>
          <p:cNvPr id="4" name="Picture 3"/>
          <p:cNvPicPr>
            <a:picLocks noChangeAspect="1"/>
          </p:cNvPicPr>
          <p:nvPr/>
        </p:nvPicPr>
        <p:blipFill>
          <a:blip r:embed="rId2"/>
          <a:stretch>
            <a:fillRect/>
          </a:stretch>
        </p:blipFill>
        <p:spPr>
          <a:xfrm>
            <a:off x="194665" y="136338"/>
            <a:ext cx="2319935" cy="2851382"/>
          </a:xfrm>
          <a:prstGeom prst="rect">
            <a:avLst/>
          </a:prstGeom>
          <a:ln w="28575">
            <a:solidFill>
              <a:schemeClr val="accent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184150" y="3225800"/>
            <a:ext cx="2340858" cy="3390900"/>
          </a:xfrm>
          <a:prstGeom prst="rect">
            <a:avLst/>
          </a:prstGeom>
          <a:ln w="28575">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820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71773" y="221618"/>
            <a:ext cx="7956560" cy="1078348"/>
          </a:xfrm>
        </p:spPr>
        <p:txBody>
          <a:bodyPr/>
          <a:lstStyle/>
          <a:p>
            <a:r>
              <a:rPr lang="en-US" dirty="0" smtClean="0"/>
              <a:t>Key Issues of Jackson’s Presidency</a:t>
            </a:r>
            <a:endParaRPr lang="en-US" dirty="0"/>
          </a:p>
        </p:txBody>
      </p:sp>
      <p:sp>
        <p:nvSpPr>
          <p:cNvPr id="16" name="Text Placeholder 15"/>
          <p:cNvSpPr>
            <a:spLocks noGrp="1"/>
          </p:cNvSpPr>
          <p:nvPr>
            <p:ph type="body" idx="1"/>
          </p:nvPr>
        </p:nvSpPr>
        <p:spPr>
          <a:xfrm>
            <a:off x="2596585" y="1003299"/>
            <a:ext cx="3896467" cy="543433"/>
          </a:xfrm>
          <a:solidFill>
            <a:schemeClr val="tx1">
              <a:lumMod val="95000"/>
            </a:schemeClr>
          </a:solidFill>
          <a:ln w="38100">
            <a:solidFill>
              <a:schemeClr val="accent1"/>
            </a:solidFill>
          </a:ln>
        </p:spPr>
        <p:txBody>
          <a:bodyPr/>
          <a:lstStyle/>
          <a:p>
            <a:pPr algn="ctr"/>
            <a:r>
              <a:rPr lang="en-US" sz="2800" dirty="0" smtClean="0">
                <a:solidFill>
                  <a:schemeClr val="bg1">
                    <a:lumMod val="75000"/>
                    <a:lumOff val="25000"/>
                  </a:schemeClr>
                </a:solidFill>
              </a:rPr>
              <a:t>    Nullification Crisis</a:t>
            </a:r>
            <a:r>
              <a:rPr lang="en-US" sz="2800" dirty="0" smtClean="0"/>
              <a:t>	</a:t>
            </a:r>
            <a:endParaRPr lang="en-US" sz="2800" dirty="0"/>
          </a:p>
        </p:txBody>
      </p:sp>
      <p:sp>
        <p:nvSpPr>
          <p:cNvPr id="17" name="Content Placeholder 16"/>
          <p:cNvSpPr>
            <a:spLocks noGrp="1"/>
          </p:cNvSpPr>
          <p:nvPr>
            <p:ph sz="half" idx="2"/>
          </p:nvPr>
        </p:nvSpPr>
        <p:spPr>
          <a:xfrm>
            <a:off x="2596585" y="1733730"/>
            <a:ext cx="3893623" cy="4514670"/>
          </a:xfrm>
        </p:spPr>
        <p:txBody>
          <a:bodyPr>
            <a:normAutofit fontScale="92500" lnSpcReduction="20000"/>
          </a:bodyPr>
          <a:lstStyle/>
          <a:p>
            <a:r>
              <a:rPr lang="en-US" dirty="0" smtClean="0"/>
              <a:t>John C. Calhoun was faced with a dilemma in SC (state v. federal power)</a:t>
            </a:r>
          </a:p>
          <a:p>
            <a:pPr lvl="1"/>
            <a:r>
              <a:rPr lang="en-US" dirty="0"/>
              <a:t>W</a:t>
            </a:r>
            <a:r>
              <a:rPr lang="en-US" dirty="0" smtClean="0"/>
              <a:t>as a protectionist that supported the tariff, but his constituents did not (extremists considering secession, saw nullification as a viable alternative)</a:t>
            </a:r>
          </a:p>
          <a:p>
            <a:pPr lvl="1"/>
            <a:r>
              <a:rPr lang="en-US" dirty="0" smtClean="0"/>
              <a:t>SC voted to nullify the Tariff of 1828 and 1832, Jackson saw this as treason</a:t>
            </a:r>
          </a:p>
          <a:p>
            <a:pPr lvl="1"/>
            <a:r>
              <a:rPr lang="en-US" dirty="0" smtClean="0"/>
              <a:t>Henry Clay proposed a compromise, avoided military enforcement of law</a:t>
            </a:r>
          </a:p>
        </p:txBody>
      </p:sp>
      <p:sp>
        <p:nvSpPr>
          <p:cNvPr id="18" name="Text Placeholder 17"/>
          <p:cNvSpPr>
            <a:spLocks noGrp="1"/>
          </p:cNvSpPr>
          <p:nvPr>
            <p:ph type="body" sz="quarter" idx="3"/>
          </p:nvPr>
        </p:nvSpPr>
        <p:spPr>
          <a:xfrm>
            <a:off x="6653934" y="1015999"/>
            <a:ext cx="3899798" cy="530733"/>
          </a:xfrm>
          <a:solidFill>
            <a:schemeClr val="tx1">
              <a:lumMod val="95000"/>
            </a:schemeClr>
          </a:solidFill>
          <a:ln w="28575">
            <a:solidFill>
              <a:schemeClr val="accent1"/>
            </a:solidFill>
          </a:ln>
        </p:spPr>
        <p:txBody>
          <a:bodyPr/>
          <a:lstStyle/>
          <a:p>
            <a:pPr algn="ctr"/>
            <a:r>
              <a:rPr lang="en-US" sz="2800" dirty="0" smtClean="0">
                <a:solidFill>
                  <a:schemeClr val="bg1">
                    <a:lumMod val="75000"/>
                    <a:lumOff val="25000"/>
                  </a:schemeClr>
                </a:solidFill>
              </a:rPr>
              <a:t>Native Americans</a:t>
            </a:r>
            <a:endParaRPr lang="en-US" sz="2800" dirty="0">
              <a:solidFill>
                <a:schemeClr val="bg1">
                  <a:lumMod val="75000"/>
                  <a:lumOff val="25000"/>
                </a:schemeClr>
              </a:solidFill>
            </a:endParaRPr>
          </a:p>
        </p:txBody>
      </p:sp>
      <p:sp>
        <p:nvSpPr>
          <p:cNvPr id="19" name="Content Placeholder 18"/>
          <p:cNvSpPr>
            <a:spLocks noGrp="1"/>
          </p:cNvSpPr>
          <p:nvPr>
            <p:ph sz="quarter" idx="4"/>
          </p:nvPr>
        </p:nvSpPr>
        <p:spPr>
          <a:xfrm>
            <a:off x="6730135" y="1708330"/>
            <a:ext cx="3899798" cy="4844870"/>
          </a:xfrm>
        </p:spPr>
        <p:txBody>
          <a:bodyPr>
            <a:normAutofit fontScale="92500" lnSpcReduction="10000"/>
          </a:bodyPr>
          <a:lstStyle/>
          <a:p>
            <a:r>
              <a:rPr lang="en-US" dirty="0" smtClean="0"/>
              <a:t>Wanted Native Americans to move west, out of areas of potential white settlement</a:t>
            </a:r>
          </a:p>
          <a:p>
            <a:pPr lvl="1"/>
            <a:r>
              <a:rPr lang="en-US" dirty="0" smtClean="0"/>
              <a:t>Paternalistic attitude of “noble savages” had turned hostile</a:t>
            </a:r>
          </a:p>
          <a:p>
            <a:pPr lvl="1"/>
            <a:r>
              <a:rPr lang="en-US" dirty="0" smtClean="0"/>
              <a:t>Indian removal allowed access to territorial growth</a:t>
            </a:r>
          </a:p>
          <a:p>
            <a:pPr lvl="1"/>
            <a:r>
              <a:rPr lang="en-US" u="sng" dirty="0" smtClean="0"/>
              <a:t>Notable incidents</a:t>
            </a:r>
            <a:r>
              <a:rPr lang="en-US" dirty="0" smtClean="0"/>
              <a:t>: Black Hawk War; Indian Removal Act; Trail of Tears; Seminole War</a:t>
            </a:r>
          </a:p>
          <a:p>
            <a:pPr lvl="1"/>
            <a:r>
              <a:rPr lang="en-US" dirty="0" smtClean="0"/>
              <a:t>Did not consider real alternatives – cultural dismissal allowed white settlers to justify their actions</a:t>
            </a:r>
          </a:p>
        </p:txBody>
      </p:sp>
      <p:sp>
        <p:nvSpPr>
          <p:cNvPr id="21" name="Explosion 2 20"/>
          <p:cNvSpPr/>
          <p:nvPr/>
        </p:nvSpPr>
        <p:spPr>
          <a:xfrm>
            <a:off x="101600" y="2336800"/>
            <a:ext cx="3352800" cy="4051300"/>
          </a:xfrm>
          <a:prstGeom prst="irregularSeal2">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1">
                    <a:lumMod val="75000"/>
                    <a:lumOff val="25000"/>
                  </a:schemeClr>
                </a:solidFill>
              </a:rPr>
              <a:t>Incident (and </a:t>
            </a:r>
            <a:r>
              <a:rPr lang="en-US" sz="1600" i="1" dirty="0" smtClean="0">
                <a:solidFill>
                  <a:schemeClr val="bg1">
                    <a:lumMod val="75000"/>
                    <a:lumOff val="25000"/>
                  </a:schemeClr>
                </a:solidFill>
              </a:rPr>
              <a:t>the potential violence</a:t>
            </a:r>
            <a:r>
              <a:rPr lang="en-US" sz="1600" i="1" dirty="0">
                <a:solidFill>
                  <a:schemeClr val="bg1">
                    <a:lumMod val="75000"/>
                    <a:lumOff val="25000"/>
                  </a:schemeClr>
                </a:solidFill>
              </a:rPr>
              <a:t>) made it clear that </a:t>
            </a:r>
            <a:r>
              <a:rPr lang="en-US" sz="1600" i="1" u="sng" dirty="0">
                <a:solidFill>
                  <a:schemeClr val="bg1">
                    <a:lumMod val="75000"/>
                    <a:lumOff val="25000"/>
                  </a:schemeClr>
                </a:solidFill>
              </a:rPr>
              <a:t>no state could defy a federal law</a:t>
            </a:r>
            <a:endParaRPr lang="en-US" sz="1600" i="1" u="sng" dirty="0">
              <a:solidFill>
                <a:schemeClr val="bg1">
                  <a:lumMod val="75000"/>
                  <a:lumOff val="25000"/>
                </a:schemeClr>
              </a:solidFill>
            </a:endParaRPr>
          </a:p>
        </p:txBody>
      </p:sp>
    </p:spTree>
    <p:extLst>
      <p:ext uri="{BB962C8B-B14F-4D97-AF65-F5344CB8AC3E}">
        <p14:creationId xmlns:p14="http://schemas.microsoft.com/office/powerpoint/2010/main" val="232999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708900" y="681056"/>
            <a:ext cx="3416301" cy="944544"/>
          </a:xfrm>
          <a:solidFill>
            <a:schemeClr val="tx1">
              <a:lumMod val="95000"/>
            </a:schemeClr>
          </a:solidFill>
          <a:ln w="28575">
            <a:solidFill>
              <a:schemeClr val="accent1"/>
            </a:solidFill>
          </a:ln>
        </p:spPr>
        <p:txBody>
          <a:bodyPr>
            <a:normAutofit fontScale="90000"/>
          </a:bodyPr>
          <a:lstStyle/>
          <a:p>
            <a:pPr algn="ctr"/>
            <a:r>
              <a:rPr lang="en-US" dirty="0" smtClean="0">
                <a:solidFill>
                  <a:schemeClr val="bg1">
                    <a:lumMod val="75000"/>
                    <a:lumOff val="25000"/>
                  </a:schemeClr>
                </a:solidFill>
              </a:rPr>
              <a:t>Trail Of Tears (1830-1838)</a:t>
            </a:r>
            <a:br>
              <a:rPr lang="en-US" dirty="0" smtClean="0">
                <a:solidFill>
                  <a:schemeClr val="bg1">
                    <a:lumMod val="75000"/>
                    <a:lumOff val="25000"/>
                  </a:schemeClr>
                </a:solidFill>
              </a:rPr>
            </a:br>
            <a:endParaRPr lang="en-US" dirty="0">
              <a:solidFill>
                <a:schemeClr val="bg1">
                  <a:lumMod val="75000"/>
                  <a:lumOff val="25000"/>
                </a:schemeClr>
              </a:solidFill>
            </a:endParaRPr>
          </a:p>
        </p:txBody>
      </p:sp>
      <p:pic>
        <p:nvPicPr>
          <p:cNvPr id="7" name="Content Placeholder 6"/>
          <p:cNvPicPr>
            <a:picLocks noGrp="1" noChangeAspect="1"/>
          </p:cNvPicPr>
          <p:nvPr>
            <p:ph sz="half" idx="4294967295"/>
          </p:nvPr>
        </p:nvPicPr>
        <p:blipFill rotWithShape="1">
          <a:blip r:embed="rId2"/>
          <a:srcRect l="718" t="2287" r="1549" b="3830"/>
          <a:stretch/>
        </p:blipFill>
        <p:spPr>
          <a:xfrm>
            <a:off x="571500" y="698499"/>
            <a:ext cx="6908800" cy="5410201"/>
          </a:xfrm>
          <a:prstGeom prst="rect">
            <a:avLst/>
          </a:prstGeom>
          <a:ln w="28575">
            <a:solidFill>
              <a:schemeClr val="accent1"/>
            </a:solidFill>
          </a:ln>
          <a:effectLst>
            <a:outerShdw blurRad="292100" dist="139700" dir="2700000" algn="tl" rotWithShape="0">
              <a:srgbClr val="333333">
                <a:alpha val="65000"/>
              </a:srgbClr>
            </a:outerShdw>
          </a:effectLst>
        </p:spPr>
      </p:pic>
      <p:sp>
        <p:nvSpPr>
          <p:cNvPr id="9" name="TextBox 8"/>
          <p:cNvSpPr txBox="1"/>
          <p:nvPr/>
        </p:nvSpPr>
        <p:spPr>
          <a:xfrm>
            <a:off x="7721600" y="1828800"/>
            <a:ext cx="33782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Cherokee were moved to reservations in North Carolina</a:t>
            </a:r>
          </a:p>
          <a:p>
            <a:endParaRPr lang="en-US" dirty="0" smtClean="0"/>
          </a:p>
          <a:p>
            <a:pPr marL="285750" indent="-285750">
              <a:buFont typeface="Arial" panose="020B0604020202020204" pitchFamily="34" charset="0"/>
              <a:buChar char="•"/>
            </a:pPr>
            <a:r>
              <a:rPr lang="en-US" dirty="0" smtClean="0"/>
              <a:t>“Five </a:t>
            </a:r>
            <a:r>
              <a:rPr lang="en-US" dirty="0" err="1" smtClean="0"/>
              <a:t>Cvilized</a:t>
            </a:r>
            <a:r>
              <a:rPr lang="en-US" dirty="0" smtClean="0"/>
              <a:t> Tribes” moved from South to western land “far from white settlement”</a:t>
            </a:r>
          </a:p>
          <a:p>
            <a:endParaRPr lang="en-US" dirty="0" smtClean="0"/>
          </a:p>
          <a:p>
            <a:pPr marL="285750" indent="-285750">
              <a:buFont typeface="Arial" panose="020B0604020202020204" pitchFamily="34" charset="0"/>
              <a:buChar char="•"/>
            </a:pPr>
            <a:r>
              <a:rPr lang="en-US" dirty="0" smtClean="0"/>
              <a:t>Resistance from a band of Seminoles (led by Osceola and helped by runaway black slaves) meant that the tribe was never fully relocated to reservations (Seminole War)</a:t>
            </a:r>
            <a:endParaRPr lang="en-US" dirty="0"/>
          </a:p>
        </p:txBody>
      </p:sp>
    </p:spTree>
    <p:extLst>
      <p:ext uri="{BB962C8B-B14F-4D97-AF65-F5344CB8AC3E}">
        <p14:creationId xmlns:p14="http://schemas.microsoft.com/office/powerpoint/2010/main" val="104882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71773" y="221618"/>
            <a:ext cx="7956560" cy="1078348"/>
          </a:xfrm>
        </p:spPr>
        <p:txBody>
          <a:bodyPr/>
          <a:lstStyle/>
          <a:p>
            <a:r>
              <a:rPr lang="en-US" dirty="0" smtClean="0"/>
              <a:t>Key Issues of Jackson’s Presidency</a:t>
            </a:r>
            <a:endParaRPr lang="en-US" dirty="0"/>
          </a:p>
        </p:txBody>
      </p:sp>
      <p:sp>
        <p:nvSpPr>
          <p:cNvPr id="16" name="Text Placeholder 15"/>
          <p:cNvSpPr>
            <a:spLocks noGrp="1"/>
          </p:cNvSpPr>
          <p:nvPr>
            <p:ph type="body" idx="1"/>
          </p:nvPr>
        </p:nvSpPr>
        <p:spPr>
          <a:xfrm>
            <a:off x="2596585" y="1003299"/>
            <a:ext cx="3896467" cy="543433"/>
          </a:xfrm>
          <a:solidFill>
            <a:schemeClr val="tx1">
              <a:lumMod val="95000"/>
            </a:schemeClr>
          </a:solidFill>
          <a:ln w="38100">
            <a:solidFill>
              <a:schemeClr val="accent1"/>
            </a:solidFill>
          </a:ln>
        </p:spPr>
        <p:txBody>
          <a:bodyPr/>
          <a:lstStyle/>
          <a:p>
            <a:pPr algn="ctr"/>
            <a:r>
              <a:rPr lang="en-US" sz="2800" dirty="0" smtClean="0">
                <a:solidFill>
                  <a:schemeClr val="bg1">
                    <a:lumMod val="75000"/>
                    <a:lumOff val="25000"/>
                  </a:schemeClr>
                </a:solidFill>
              </a:rPr>
              <a:t>Bank War	</a:t>
            </a:r>
            <a:endParaRPr lang="en-US" sz="2800" dirty="0">
              <a:solidFill>
                <a:schemeClr val="bg1">
                  <a:lumMod val="75000"/>
                  <a:lumOff val="25000"/>
                </a:schemeClr>
              </a:solidFill>
            </a:endParaRPr>
          </a:p>
        </p:txBody>
      </p:sp>
      <p:sp>
        <p:nvSpPr>
          <p:cNvPr id="17" name="Content Placeholder 16"/>
          <p:cNvSpPr>
            <a:spLocks noGrp="1"/>
          </p:cNvSpPr>
          <p:nvPr>
            <p:ph sz="half" idx="2"/>
          </p:nvPr>
        </p:nvSpPr>
        <p:spPr>
          <a:xfrm>
            <a:off x="2596585" y="1733730"/>
            <a:ext cx="3893623" cy="4514670"/>
          </a:xfrm>
        </p:spPr>
        <p:txBody>
          <a:bodyPr>
            <a:normAutofit fontScale="85000" lnSpcReduction="20000"/>
          </a:bodyPr>
          <a:lstStyle/>
          <a:p>
            <a:r>
              <a:rPr lang="en-US" dirty="0" smtClean="0"/>
              <a:t>The Bank was a powerful national institution, but there was opposition</a:t>
            </a:r>
          </a:p>
          <a:p>
            <a:r>
              <a:rPr lang="en-US" dirty="0" smtClean="0"/>
              <a:t>“</a:t>
            </a:r>
            <a:r>
              <a:rPr lang="en-US" u="sng" dirty="0" smtClean="0"/>
              <a:t>Hard money</a:t>
            </a:r>
            <a:r>
              <a:rPr lang="en-US" dirty="0" smtClean="0"/>
              <a:t>”: believed that only gold and silver were actual currency, didn’t support the idea of bank notes, suspicious of expansion and land speculation</a:t>
            </a:r>
          </a:p>
          <a:p>
            <a:r>
              <a:rPr lang="en-US" dirty="0" smtClean="0"/>
              <a:t>“</a:t>
            </a:r>
            <a:r>
              <a:rPr lang="en-US" u="sng" dirty="0" smtClean="0"/>
              <a:t>Soft Money</a:t>
            </a:r>
            <a:r>
              <a:rPr lang="en-US" dirty="0" smtClean="0"/>
              <a:t>”: wanted more money in circulation, encouraged use of unsupported bank notes, upset that the BUS limited the amount of state-issued bank notes, believed in rapid growth and land speculation</a:t>
            </a:r>
          </a:p>
        </p:txBody>
      </p:sp>
      <p:sp>
        <p:nvSpPr>
          <p:cNvPr id="18" name="Text Placeholder 17"/>
          <p:cNvSpPr>
            <a:spLocks noGrp="1"/>
          </p:cNvSpPr>
          <p:nvPr>
            <p:ph type="body" sz="quarter" idx="3"/>
          </p:nvPr>
        </p:nvSpPr>
        <p:spPr>
          <a:xfrm>
            <a:off x="6653934" y="1015999"/>
            <a:ext cx="3899798" cy="530733"/>
          </a:xfrm>
          <a:solidFill>
            <a:schemeClr val="tx1">
              <a:lumMod val="95000"/>
            </a:schemeClr>
          </a:solidFill>
          <a:ln w="28575">
            <a:solidFill>
              <a:schemeClr val="accent1"/>
            </a:solidFill>
          </a:ln>
        </p:spPr>
        <p:txBody>
          <a:bodyPr/>
          <a:lstStyle/>
          <a:p>
            <a:pPr algn="ctr"/>
            <a:r>
              <a:rPr lang="en-US" sz="2800" dirty="0" smtClean="0">
                <a:solidFill>
                  <a:schemeClr val="bg1">
                    <a:lumMod val="75000"/>
                    <a:lumOff val="25000"/>
                  </a:schemeClr>
                </a:solidFill>
              </a:rPr>
              <a:t>Bank War</a:t>
            </a:r>
            <a:endParaRPr lang="en-US" sz="2800" dirty="0">
              <a:solidFill>
                <a:schemeClr val="bg1">
                  <a:lumMod val="75000"/>
                  <a:lumOff val="25000"/>
                </a:schemeClr>
              </a:solidFill>
            </a:endParaRPr>
          </a:p>
        </p:txBody>
      </p:sp>
      <p:sp>
        <p:nvSpPr>
          <p:cNvPr id="19" name="Content Placeholder 18"/>
          <p:cNvSpPr>
            <a:spLocks noGrp="1"/>
          </p:cNvSpPr>
          <p:nvPr>
            <p:ph sz="quarter" idx="4"/>
          </p:nvPr>
        </p:nvSpPr>
        <p:spPr>
          <a:xfrm>
            <a:off x="6730135" y="1708330"/>
            <a:ext cx="3899798" cy="4844870"/>
          </a:xfrm>
        </p:spPr>
        <p:txBody>
          <a:bodyPr>
            <a:normAutofit/>
          </a:bodyPr>
          <a:lstStyle/>
          <a:p>
            <a:r>
              <a:rPr lang="en-US" sz="1700" dirty="0" smtClean="0"/>
              <a:t>The bank was a major issue in 1832 presidential election – Jackson won and was determined to close the BUS</a:t>
            </a:r>
          </a:p>
          <a:p>
            <a:r>
              <a:rPr lang="en-US" sz="1700" dirty="0" smtClean="0"/>
              <a:t>Didn’t have authority to shut it down so he removed deposits and put them in state (“pet”) banks</a:t>
            </a:r>
          </a:p>
          <a:p>
            <a:r>
              <a:rPr lang="en-US" sz="1700" dirty="0" smtClean="0"/>
              <a:t>This started a war between Biddle and Jackson in which Jackson ultimately won – charter was not renewed in 1836 and the BUS was done</a:t>
            </a:r>
          </a:p>
          <a:p>
            <a:endParaRPr lang="en-US" dirty="0" smtClean="0"/>
          </a:p>
        </p:txBody>
      </p:sp>
      <p:sp>
        <p:nvSpPr>
          <p:cNvPr id="2" name="TextBox 1"/>
          <p:cNvSpPr txBox="1"/>
          <p:nvPr/>
        </p:nvSpPr>
        <p:spPr>
          <a:xfrm>
            <a:off x="279400" y="3365500"/>
            <a:ext cx="2540000" cy="584775"/>
          </a:xfrm>
          <a:prstGeom prst="rect">
            <a:avLst/>
          </a:prstGeom>
          <a:solidFill>
            <a:schemeClr val="bg2">
              <a:lumMod val="75000"/>
              <a:lumOff val="25000"/>
            </a:schemeClr>
          </a:solidFill>
          <a:ln>
            <a:solidFill>
              <a:schemeClr val="tx1"/>
            </a:solidFill>
          </a:ln>
        </p:spPr>
        <p:txBody>
          <a:bodyPr wrap="square" rtlCol="0">
            <a:spAutoFit/>
          </a:bodyPr>
          <a:lstStyle/>
          <a:p>
            <a:r>
              <a:rPr lang="en-US" sz="1600" dirty="0" smtClean="0"/>
              <a:t>Older, more conservative – supported by Jackson</a:t>
            </a:r>
            <a:endParaRPr lang="en-US" sz="1600" dirty="0"/>
          </a:p>
        </p:txBody>
      </p:sp>
      <p:sp>
        <p:nvSpPr>
          <p:cNvPr id="9" name="TextBox 8"/>
          <p:cNvSpPr txBox="1"/>
          <p:nvPr/>
        </p:nvSpPr>
        <p:spPr>
          <a:xfrm>
            <a:off x="279400" y="4991100"/>
            <a:ext cx="2540000" cy="338554"/>
          </a:xfrm>
          <a:prstGeom prst="rect">
            <a:avLst/>
          </a:prstGeom>
          <a:solidFill>
            <a:schemeClr val="bg2">
              <a:lumMod val="75000"/>
              <a:lumOff val="25000"/>
            </a:schemeClr>
          </a:solidFill>
          <a:ln>
            <a:solidFill>
              <a:schemeClr val="tx1"/>
            </a:solidFill>
          </a:ln>
        </p:spPr>
        <p:txBody>
          <a:bodyPr wrap="square" rtlCol="0">
            <a:spAutoFit/>
          </a:bodyPr>
          <a:lstStyle/>
          <a:p>
            <a:r>
              <a:rPr lang="en-US" sz="1600" dirty="0" smtClean="0"/>
              <a:t>State bankers and allies </a:t>
            </a:r>
            <a:endParaRPr lang="en-US" sz="1600" dirty="0"/>
          </a:p>
        </p:txBody>
      </p:sp>
    </p:spTree>
    <p:extLst>
      <p:ext uri="{BB962C8B-B14F-4D97-AF65-F5344CB8AC3E}">
        <p14:creationId xmlns:p14="http://schemas.microsoft.com/office/powerpoint/2010/main" val="3113958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71773" y="297818"/>
            <a:ext cx="7956560" cy="1078348"/>
          </a:xfrm>
        </p:spPr>
        <p:txBody>
          <a:bodyPr/>
          <a:lstStyle/>
          <a:p>
            <a:r>
              <a:rPr lang="en-US" dirty="0" smtClean="0"/>
              <a:t>Jackson’s Legacy</a:t>
            </a:r>
            <a:endParaRPr lang="en-US" dirty="0"/>
          </a:p>
        </p:txBody>
      </p:sp>
      <p:sp>
        <p:nvSpPr>
          <p:cNvPr id="16" name="Text Placeholder 15"/>
          <p:cNvSpPr>
            <a:spLocks noGrp="1"/>
          </p:cNvSpPr>
          <p:nvPr>
            <p:ph type="body" idx="1"/>
          </p:nvPr>
        </p:nvSpPr>
        <p:spPr>
          <a:xfrm>
            <a:off x="2596585" y="1003299"/>
            <a:ext cx="3896467" cy="543433"/>
          </a:xfrm>
          <a:solidFill>
            <a:schemeClr val="tx1">
              <a:lumMod val="95000"/>
            </a:schemeClr>
          </a:solidFill>
          <a:ln w="38100">
            <a:solidFill>
              <a:schemeClr val="accent1"/>
            </a:solidFill>
          </a:ln>
        </p:spPr>
        <p:txBody>
          <a:bodyPr/>
          <a:lstStyle/>
          <a:p>
            <a:pPr algn="ctr"/>
            <a:r>
              <a:rPr lang="en-US" sz="2800" dirty="0" smtClean="0">
                <a:solidFill>
                  <a:schemeClr val="bg1">
                    <a:lumMod val="75000"/>
                    <a:lumOff val="25000"/>
                  </a:schemeClr>
                </a:solidFill>
              </a:rPr>
              <a:t>Positives</a:t>
            </a:r>
            <a:endParaRPr lang="en-US" sz="2800" dirty="0">
              <a:solidFill>
                <a:schemeClr val="bg1">
                  <a:lumMod val="75000"/>
                  <a:lumOff val="25000"/>
                </a:schemeClr>
              </a:solidFill>
            </a:endParaRPr>
          </a:p>
        </p:txBody>
      </p:sp>
      <p:sp>
        <p:nvSpPr>
          <p:cNvPr id="17" name="Content Placeholder 16"/>
          <p:cNvSpPr>
            <a:spLocks noGrp="1"/>
          </p:cNvSpPr>
          <p:nvPr>
            <p:ph sz="half" idx="2"/>
          </p:nvPr>
        </p:nvSpPr>
        <p:spPr>
          <a:xfrm>
            <a:off x="2596585" y="1733730"/>
            <a:ext cx="3893623" cy="4514670"/>
          </a:xfrm>
        </p:spPr>
        <p:txBody>
          <a:bodyPr>
            <a:normAutofit fontScale="85000" lnSpcReduction="20000"/>
          </a:bodyPr>
          <a:lstStyle/>
          <a:p>
            <a:r>
              <a:rPr lang="en-US" dirty="0" smtClean="0"/>
              <a:t>Expanded electorate and increased political participation</a:t>
            </a:r>
          </a:p>
          <a:p>
            <a:r>
              <a:rPr lang="en-US" dirty="0" smtClean="0"/>
              <a:t>Changed the established system of “entrenched political elites” </a:t>
            </a:r>
          </a:p>
          <a:p>
            <a:r>
              <a:rPr lang="en-US" dirty="0" smtClean="0"/>
              <a:t>Revived spirit of party politics that contributed to growth of democracy</a:t>
            </a:r>
            <a:r>
              <a:rPr lang="en-US" dirty="0"/>
              <a:t> </a:t>
            </a:r>
            <a:r>
              <a:rPr lang="en-US" dirty="0" smtClean="0"/>
              <a:t>(seen as part of “checks and balances”)</a:t>
            </a:r>
          </a:p>
          <a:p>
            <a:r>
              <a:rPr lang="en-US" dirty="0" smtClean="0"/>
              <a:t>Reaffirmed the strength and power of the national government with his handling of the nullification crisis </a:t>
            </a:r>
          </a:p>
          <a:p>
            <a:r>
              <a:rPr lang="en-US" dirty="0" smtClean="0"/>
              <a:t>Identified with “common man” over wealth and privilege </a:t>
            </a:r>
          </a:p>
          <a:p>
            <a:endParaRPr lang="en-US" dirty="0" smtClean="0"/>
          </a:p>
        </p:txBody>
      </p:sp>
      <p:sp>
        <p:nvSpPr>
          <p:cNvPr id="18" name="Text Placeholder 17"/>
          <p:cNvSpPr>
            <a:spLocks noGrp="1"/>
          </p:cNvSpPr>
          <p:nvPr>
            <p:ph type="body" sz="quarter" idx="3"/>
          </p:nvPr>
        </p:nvSpPr>
        <p:spPr>
          <a:xfrm>
            <a:off x="6653934" y="1015999"/>
            <a:ext cx="3899798" cy="530733"/>
          </a:xfrm>
          <a:solidFill>
            <a:schemeClr val="tx1">
              <a:lumMod val="95000"/>
            </a:schemeClr>
          </a:solidFill>
          <a:ln w="28575">
            <a:solidFill>
              <a:schemeClr val="accent1"/>
            </a:solidFill>
          </a:ln>
        </p:spPr>
        <p:txBody>
          <a:bodyPr/>
          <a:lstStyle/>
          <a:p>
            <a:pPr algn="ctr"/>
            <a:r>
              <a:rPr lang="en-US" sz="2800" dirty="0" smtClean="0">
                <a:solidFill>
                  <a:schemeClr val="bg1">
                    <a:lumMod val="75000"/>
                    <a:lumOff val="25000"/>
                  </a:schemeClr>
                </a:solidFill>
              </a:rPr>
              <a:t>Negatives</a:t>
            </a:r>
            <a:endParaRPr lang="en-US" sz="2800" dirty="0">
              <a:solidFill>
                <a:schemeClr val="bg1">
                  <a:lumMod val="75000"/>
                  <a:lumOff val="25000"/>
                </a:schemeClr>
              </a:solidFill>
            </a:endParaRPr>
          </a:p>
        </p:txBody>
      </p:sp>
      <p:sp>
        <p:nvSpPr>
          <p:cNvPr id="19" name="Content Placeholder 18"/>
          <p:cNvSpPr>
            <a:spLocks noGrp="1"/>
          </p:cNvSpPr>
          <p:nvPr>
            <p:ph sz="quarter" idx="4"/>
          </p:nvPr>
        </p:nvSpPr>
        <p:spPr>
          <a:xfrm>
            <a:off x="6730135" y="1708330"/>
            <a:ext cx="3899798" cy="4844870"/>
          </a:xfrm>
        </p:spPr>
        <p:txBody>
          <a:bodyPr>
            <a:normAutofit lnSpcReduction="10000"/>
          </a:bodyPr>
          <a:lstStyle/>
          <a:p>
            <a:r>
              <a:rPr lang="en-US" sz="1700" dirty="0" smtClean="0"/>
              <a:t>Political decisions often based on personal vengeance </a:t>
            </a:r>
          </a:p>
          <a:p>
            <a:r>
              <a:rPr lang="en-US" sz="1700" dirty="0" smtClean="0"/>
              <a:t>Subjugation of Native Americans (ignoring SCOTUS ruling in favor of Cherokee)</a:t>
            </a:r>
          </a:p>
          <a:p>
            <a:r>
              <a:rPr lang="en-US" sz="1700" dirty="0" smtClean="0"/>
              <a:t>While Jacksonian </a:t>
            </a:r>
            <a:r>
              <a:rPr lang="en-US" sz="1700" dirty="0"/>
              <a:t>Democracy was an authentic democratic movement, </a:t>
            </a:r>
            <a:r>
              <a:rPr lang="en-US" sz="1700" dirty="0" smtClean="0"/>
              <a:t>it was limited to only white men</a:t>
            </a:r>
          </a:p>
          <a:p>
            <a:r>
              <a:rPr lang="en-US" sz="1700" dirty="0" smtClean="0"/>
              <a:t>Was a slave owner and upheld slavery and the plantation system</a:t>
            </a:r>
          </a:p>
          <a:p>
            <a:r>
              <a:rPr lang="en-US" sz="1700" dirty="0" smtClean="0"/>
              <a:t>Referred to as “King Jackson” for his use of presidential power</a:t>
            </a:r>
          </a:p>
          <a:p>
            <a:endParaRPr lang="en-US" sz="1700" dirty="0" smtClean="0"/>
          </a:p>
          <a:p>
            <a:endParaRPr lang="en-US" sz="1700" dirty="0" smtClean="0"/>
          </a:p>
          <a:p>
            <a:endParaRPr lang="en-US" dirty="0" smtClean="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15900" y="2070100"/>
            <a:ext cx="2266071" cy="3357562"/>
          </a:xfrm>
          <a:prstGeom prst="rect">
            <a:avLst/>
          </a:prstGeom>
          <a:ln w="28575">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598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2308" y="300056"/>
            <a:ext cx="7958331" cy="1077229"/>
          </a:xfrm>
        </p:spPr>
        <p:txBody>
          <a:bodyPr/>
          <a:lstStyle/>
          <a:p>
            <a:r>
              <a:rPr lang="en-US" dirty="0" smtClean="0"/>
              <a:t>Changing American Politics - Whigs</a:t>
            </a:r>
            <a:endParaRPr lang="en-US" dirty="0"/>
          </a:p>
        </p:txBody>
      </p:sp>
      <p:sp>
        <p:nvSpPr>
          <p:cNvPr id="7" name="Content Placeholder 6"/>
          <p:cNvSpPr>
            <a:spLocks noGrp="1"/>
          </p:cNvSpPr>
          <p:nvPr>
            <p:ph idx="1"/>
          </p:nvPr>
        </p:nvSpPr>
        <p:spPr>
          <a:xfrm>
            <a:off x="2798999" y="1086916"/>
            <a:ext cx="7796540" cy="5428184"/>
          </a:xfrm>
        </p:spPr>
        <p:txBody>
          <a:bodyPr>
            <a:normAutofit fontScale="92500" lnSpcReduction="10000"/>
          </a:bodyPr>
          <a:lstStyle/>
          <a:p>
            <a:r>
              <a:rPr lang="en-US" dirty="0" smtClean="0"/>
              <a:t>Whigs were an oppositional party to Jackson’s Democrats (named after the party in England that had traditionally worked to limit the power of the king – in this case, “King Andrew”) – see comparison chart handout for party politics</a:t>
            </a:r>
          </a:p>
          <a:p>
            <a:r>
              <a:rPr lang="en-US" dirty="0" smtClean="0"/>
              <a:t>Couldn’t agree on a candidate for 1836 election (Martin Van Buren won), but brought new type of political campaigning techniques for 1840 election</a:t>
            </a:r>
          </a:p>
          <a:p>
            <a:pPr lvl="1"/>
            <a:r>
              <a:rPr lang="en-US" dirty="0" smtClean="0"/>
              <a:t>“Penny Press” - </a:t>
            </a:r>
            <a:r>
              <a:rPr lang="en-US" dirty="0">
                <a:latin typeface="Roboto"/>
              </a:rPr>
              <a:t>cheap, tabloid-style newspapers mass-produced </a:t>
            </a:r>
            <a:r>
              <a:rPr lang="en-US" dirty="0" smtClean="0">
                <a:latin typeface="Roboto"/>
              </a:rPr>
              <a:t>and available for a penny carried daily political news</a:t>
            </a:r>
          </a:p>
          <a:p>
            <a:pPr lvl="1"/>
            <a:r>
              <a:rPr lang="en-US" dirty="0" smtClean="0">
                <a:latin typeface="Roboto"/>
              </a:rPr>
              <a:t>Mass voter appeal, simple messages, campaign slogans (“Log Cabin campaigning”)</a:t>
            </a:r>
          </a:p>
          <a:p>
            <a:pPr lvl="1"/>
            <a:r>
              <a:rPr lang="en-US" dirty="0" smtClean="0">
                <a:latin typeface="Roboto"/>
              </a:rPr>
              <a:t>Harrison (Whig) won, but died of pneumonia a month after taking office</a:t>
            </a:r>
          </a:p>
          <a:p>
            <a:pPr lvl="0">
              <a:buClr>
                <a:srgbClr val="8EC0C1"/>
              </a:buClr>
            </a:pPr>
            <a:r>
              <a:rPr lang="en-US" sz="1900" dirty="0">
                <a:solidFill>
                  <a:prstClr val="white"/>
                </a:solidFill>
              </a:rPr>
              <a:t>John Tyler (VP who took over after Harrison’s death) didn’t stick to Whig values and veered more toward </a:t>
            </a:r>
            <a:r>
              <a:rPr lang="en-US" sz="1900" dirty="0" smtClean="0">
                <a:solidFill>
                  <a:prstClr val="white"/>
                </a:solidFill>
              </a:rPr>
              <a:t>Democrats. Caused a party split. </a:t>
            </a:r>
            <a:endParaRPr lang="en-US" dirty="0" smtClean="0">
              <a:latin typeface="Roboto"/>
            </a:endParaRPr>
          </a:p>
          <a:p>
            <a:pPr marL="457200" lvl="1" indent="0">
              <a:buNone/>
            </a:pPr>
            <a:endParaRPr lang="en-US" dirty="0" smtClean="0"/>
          </a:p>
        </p:txBody>
      </p:sp>
    </p:spTree>
    <p:extLst>
      <p:ext uri="{BB962C8B-B14F-4D97-AF65-F5344CB8AC3E}">
        <p14:creationId xmlns:p14="http://schemas.microsoft.com/office/powerpoint/2010/main" val="3681589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272</TotalTime>
  <Words>869</Words>
  <Application>Microsoft Office PowerPoint</Application>
  <PresentationFormat>Widescreen</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MS Shell Dlg 2</vt:lpstr>
      <vt:lpstr>Roboto</vt:lpstr>
      <vt:lpstr>Wingdings</vt:lpstr>
      <vt:lpstr>Wingdings 3</vt:lpstr>
      <vt:lpstr>Madison</vt:lpstr>
      <vt:lpstr>Andrew Jackson and the Changing US</vt:lpstr>
      <vt:lpstr>The Rise of Mass Politics</vt:lpstr>
      <vt:lpstr>Expansion of the Electorate</vt:lpstr>
      <vt:lpstr>The Rise of Mass Politics</vt:lpstr>
      <vt:lpstr>Key Issues of Jackson’s Presidency</vt:lpstr>
      <vt:lpstr>Trail Of Tears (1830-1838) </vt:lpstr>
      <vt:lpstr>Key Issues of Jackson’s Presidency</vt:lpstr>
      <vt:lpstr>Jackson’s Legacy</vt:lpstr>
      <vt:lpstr>Changing American Politics - Whigs</vt:lpstr>
      <vt:lpstr>The Log Cabin Campaign of 1840   Whigs, eager to deliver what the public wanted, took advantage of this and declared that Harrison was "the log cabin and hard cider candidate," a man of the common people from the rough-and-tumble West.   They depicted Harrison's opponent, President Martin Van Buren, as a wealthy snob who was out of touch with the people. In fact, it was Harrison who came from a wealthy, prominent family while Van Buren was from a poor, working family.  But the election was during the worst economic depression to date, and voters blamed Van Buren, seeing him as unsympathetic to struggling citizens. Harrison campaigned vigorously and won.   After giving the longest inauguration speech (about 1 hour, 45 minutes) in U.S. history, Harrison served only one month as president before dying of pneumonia on April 4, 1841.  </vt:lpstr>
    </vt:vector>
  </TitlesOfParts>
  <Company>Alachua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Andrew Jackson and the Changing US</dc:title>
  <dc:creator>KATHRYN ZARA</dc:creator>
  <cp:lastModifiedBy>KATHRYN ZARA</cp:lastModifiedBy>
  <cp:revision>25</cp:revision>
  <dcterms:created xsi:type="dcterms:W3CDTF">2018-11-13T14:41:42Z</dcterms:created>
  <dcterms:modified xsi:type="dcterms:W3CDTF">2018-11-13T19:14:41Z</dcterms:modified>
</cp:coreProperties>
</file>