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56" r:id="rId2"/>
    <p:sldId id="264" r:id="rId3"/>
    <p:sldId id="257" r:id="rId4"/>
    <p:sldId id="258" r:id="rId5"/>
    <p:sldId id="259" r:id="rId6"/>
    <p:sldId id="260" r:id="rId7"/>
    <p:sldId id="261"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325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6927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704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9052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732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767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3396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3007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10/29/2018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1119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10/29/2018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2407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819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10/29/2018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9769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American </a:t>
            </a:r>
            <a:r>
              <a:rPr lang="en-US" dirty="0"/>
              <a:t>C</a:t>
            </a:r>
            <a:r>
              <a:rPr lang="en-US" dirty="0" smtClean="0"/>
              <a:t>ulturalism</a:t>
            </a:r>
            <a:endParaRPr lang="en-US" dirty="0"/>
          </a:p>
        </p:txBody>
      </p:sp>
      <p:sp>
        <p:nvSpPr>
          <p:cNvPr id="3" name="Subtitle 2"/>
          <p:cNvSpPr>
            <a:spLocks noGrp="1"/>
          </p:cNvSpPr>
          <p:nvPr>
            <p:ph type="subTitle" idx="1"/>
          </p:nvPr>
        </p:nvSpPr>
        <p:spPr/>
        <p:txBody>
          <a:bodyPr>
            <a:normAutofit/>
          </a:bodyPr>
          <a:lstStyle/>
          <a:p>
            <a:r>
              <a:rPr lang="en-US" sz="3600" dirty="0" smtClean="0"/>
              <a:t>1800-1815</a:t>
            </a:r>
            <a:endParaRPr lang="en-US" sz="3600" dirty="0"/>
          </a:p>
        </p:txBody>
      </p:sp>
      <p:sp>
        <p:nvSpPr>
          <p:cNvPr id="4" name="TextBox 3"/>
          <p:cNvSpPr txBox="1"/>
          <p:nvPr/>
        </p:nvSpPr>
        <p:spPr>
          <a:xfrm>
            <a:off x="6215380" y="368300"/>
            <a:ext cx="4940300" cy="1477328"/>
          </a:xfrm>
          <a:prstGeom prst="rect">
            <a:avLst/>
          </a:prstGeom>
          <a:solidFill>
            <a:schemeClr val="accent2">
              <a:lumMod val="60000"/>
              <a:lumOff val="40000"/>
            </a:schemeClr>
          </a:solidFill>
          <a:ln w="28575">
            <a:solidFill>
              <a:schemeClr val="tx1">
                <a:lumMod val="95000"/>
                <a:lumOff val="5000"/>
              </a:schemeClr>
            </a:solidFill>
          </a:ln>
        </p:spPr>
        <p:txBody>
          <a:bodyPr wrap="square" rtlCol="0">
            <a:spAutoFit/>
          </a:bodyPr>
          <a:lstStyle/>
          <a:p>
            <a:r>
              <a:rPr lang="en-US" dirty="0" smtClean="0"/>
              <a:t>The 19</a:t>
            </a:r>
            <a:r>
              <a:rPr lang="en-US" baseline="30000" dirty="0" smtClean="0"/>
              <a:t>th</a:t>
            </a:r>
            <a:r>
              <a:rPr lang="en-US" dirty="0" smtClean="0"/>
              <a:t> century started with “a crusade against ignorance” and led to the creation of a national American identity, the geographic expansion of the United States and a spiritual reform movement based on developing a “benevolent empire”.</a:t>
            </a:r>
            <a:endParaRPr lang="en-US" dirty="0"/>
          </a:p>
        </p:txBody>
      </p:sp>
    </p:spTree>
    <p:extLst>
      <p:ext uri="{BB962C8B-B14F-4D97-AF65-F5344CB8AC3E}">
        <p14:creationId xmlns:p14="http://schemas.microsoft.com/office/powerpoint/2010/main" val="2442722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0" y="1895446"/>
            <a:ext cx="3576320" cy="2844674"/>
          </a:xfrm>
        </p:spPr>
        <p:txBody>
          <a:bodyPr>
            <a:normAutofit/>
          </a:bodyPr>
          <a:lstStyle/>
          <a:p>
            <a:r>
              <a:rPr lang="en-US" dirty="0" smtClean="0"/>
              <a:t>Expansion of the US during the Age of Reform</a:t>
            </a:r>
            <a:endParaRPr lang="en-US" dirty="0"/>
          </a:p>
        </p:txBody>
      </p:sp>
      <p:pic>
        <p:nvPicPr>
          <p:cNvPr id="6" name="Content Placeholder 5"/>
          <p:cNvPicPr>
            <a:picLocks noGrp="1" noChangeAspect="1"/>
          </p:cNvPicPr>
          <p:nvPr>
            <p:ph idx="1"/>
          </p:nvPr>
        </p:nvPicPr>
        <p:blipFill>
          <a:blip r:embed="rId2"/>
          <a:stretch>
            <a:fillRect/>
          </a:stretch>
        </p:blipFill>
        <p:spPr>
          <a:xfrm>
            <a:off x="4406900" y="106179"/>
            <a:ext cx="6667499" cy="6053044"/>
          </a:xfrm>
          <a:prstGeom prst="rect">
            <a:avLst/>
          </a:prstGeom>
          <a:ln w="28575">
            <a:solidFill>
              <a:schemeClr val="accent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40376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improvements</a:t>
            </a:r>
            <a:endParaRPr lang="en-US" dirty="0"/>
          </a:p>
        </p:txBody>
      </p:sp>
      <p:sp>
        <p:nvSpPr>
          <p:cNvPr id="3" name="Content Placeholder 2"/>
          <p:cNvSpPr>
            <a:spLocks noGrp="1"/>
          </p:cNvSpPr>
          <p:nvPr>
            <p:ph idx="1"/>
          </p:nvPr>
        </p:nvSpPr>
        <p:spPr>
          <a:xfrm>
            <a:off x="253218" y="2011580"/>
            <a:ext cx="11549575" cy="4494727"/>
          </a:xfrm>
        </p:spPr>
        <p:txBody>
          <a:bodyPr>
            <a:normAutofit lnSpcReduction="10000"/>
          </a:bodyPr>
          <a:lstStyle/>
          <a:p>
            <a:pPr marL="0" indent="0">
              <a:buNone/>
            </a:pPr>
            <a:r>
              <a:rPr lang="en-US" sz="2400" u="sng" dirty="0" smtClean="0"/>
              <a:t>1800</a:t>
            </a:r>
            <a:r>
              <a:rPr lang="en-US" sz="2400" dirty="0" smtClean="0"/>
              <a:t>: 	Population growing quickly (5.3 million in US)</a:t>
            </a:r>
          </a:p>
          <a:p>
            <a:pPr marL="0" indent="0">
              <a:buNone/>
            </a:pPr>
            <a:r>
              <a:rPr lang="en-US" sz="2400" dirty="0" smtClean="0"/>
              <a:t>	US </a:t>
            </a:r>
            <a:r>
              <a:rPr lang="en-US" sz="2400" dirty="0" err="1" smtClean="0"/>
              <a:t>gov</a:t>
            </a:r>
            <a:r>
              <a:rPr lang="en-US" sz="2400" dirty="0" smtClean="0"/>
              <a:t> wanted to start expanding and needed new transportation systems</a:t>
            </a:r>
          </a:p>
          <a:p>
            <a:pPr marL="0" indent="0">
              <a:buNone/>
            </a:pPr>
            <a:r>
              <a:rPr lang="en-US" sz="2400" dirty="0"/>
              <a:t>		</a:t>
            </a:r>
            <a:r>
              <a:rPr lang="en-US" sz="2400" dirty="0" smtClean="0"/>
              <a:t>- Tennessee, Kentucky and Ohio (1803) were added as states and weren’t </a:t>
            </a:r>
          </a:p>
          <a:p>
            <a:pPr marL="0" indent="0">
              <a:buNone/>
            </a:pPr>
            <a:r>
              <a:rPr lang="en-US" sz="2400" dirty="0"/>
              <a:t>	</a:t>
            </a:r>
            <a:r>
              <a:rPr lang="en-US" sz="2400" dirty="0" smtClean="0"/>
              <a:t>                connected easily to rest of US</a:t>
            </a:r>
          </a:p>
          <a:p>
            <a:pPr marL="0" indent="0">
              <a:buNone/>
            </a:pPr>
            <a:r>
              <a:rPr lang="en-US" sz="2400" dirty="0"/>
              <a:t>	</a:t>
            </a:r>
            <a:r>
              <a:rPr lang="en-US" sz="2400" dirty="0" smtClean="0"/>
              <a:t>	- wanted to open roads, build canals, build turnpikes </a:t>
            </a:r>
          </a:p>
          <a:p>
            <a:pPr marL="0" indent="0">
              <a:buNone/>
            </a:pPr>
            <a:r>
              <a:rPr lang="en-US" sz="2400" dirty="0" smtClean="0"/>
              <a:t>		- sold western lands to create government money</a:t>
            </a:r>
          </a:p>
          <a:p>
            <a:pPr marL="0" indent="0">
              <a:buNone/>
            </a:pPr>
            <a:endParaRPr lang="en-US" sz="2400" dirty="0"/>
          </a:p>
          <a:p>
            <a:pPr marL="0" indent="0">
              <a:buNone/>
            </a:pPr>
            <a:r>
              <a:rPr lang="en-US" sz="2400" dirty="0" smtClean="0"/>
              <a:t>1807: 	Introduction of first working steamboat, the </a:t>
            </a:r>
            <a:r>
              <a:rPr lang="en-US" sz="2400" i="1" dirty="0" smtClean="0"/>
              <a:t>Clermont</a:t>
            </a:r>
            <a:r>
              <a:rPr lang="en-US" sz="2400" dirty="0" smtClean="0"/>
              <a:t> (Robert Fulton)</a:t>
            </a:r>
          </a:p>
          <a:p>
            <a:pPr marL="0" indent="0">
              <a:buNone/>
            </a:pPr>
            <a:r>
              <a:rPr lang="en-US" sz="2400" dirty="0"/>
              <a:t>	</a:t>
            </a:r>
            <a:r>
              <a:rPr lang="en-US" sz="2400" dirty="0" smtClean="0"/>
              <a:t>	- allowed for faster travel/trade along waterways (Mississippi River)</a:t>
            </a:r>
          </a:p>
          <a:p>
            <a:pPr marL="0" indent="0">
              <a:buNone/>
            </a:pPr>
            <a:endParaRPr lang="en-US" dirty="0" smtClean="0"/>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a:stretch>
            <a:fillRect/>
          </a:stretch>
        </p:blipFill>
        <p:spPr>
          <a:xfrm>
            <a:off x="6949441" y="178892"/>
            <a:ext cx="4951826" cy="2198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3576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 Revolution</a:t>
            </a:r>
            <a:endParaRPr lang="en-US" dirty="0"/>
          </a:p>
        </p:txBody>
      </p:sp>
      <p:sp>
        <p:nvSpPr>
          <p:cNvPr id="3" name="Content Placeholder 2"/>
          <p:cNvSpPr>
            <a:spLocks noGrp="1"/>
          </p:cNvSpPr>
          <p:nvPr>
            <p:ph idx="1"/>
          </p:nvPr>
        </p:nvSpPr>
        <p:spPr>
          <a:xfrm>
            <a:off x="1097280" y="1845733"/>
            <a:ext cx="10058400" cy="4428457"/>
          </a:xfrm>
        </p:spPr>
        <p:txBody>
          <a:bodyPr>
            <a:normAutofit/>
          </a:bodyPr>
          <a:lstStyle/>
          <a:p>
            <a:r>
              <a:rPr lang="en-US" sz="2400" dirty="0" smtClean="0"/>
              <a:t>Falling land and transportation prices, along with increased foreign demand for eastern ship and western agricultural products led to an improvement in US economy.</a:t>
            </a:r>
          </a:p>
          <a:p>
            <a:r>
              <a:rPr lang="en-US" sz="2400" dirty="0" smtClean="0"/>
              <a:t>Needed faster, more efficient ways to work and produce goods. New inventions did this:</a:t>
            </a:r>
            <a:endParaRPr lang="en-US" sz="2200" dirty="0"/>
          </a:p>
          <a:p>
            <a:r>
              <a:rPr lang="en-US" sz="2200" dirty="0" smtClean="0"/>
              <a:t>* Flour Mill (Oliver Evans)</a:t>
            </a:r>
          </a:p>
          <a:p>
            <a:r>
              <a:rPr lang="en-US" sz="2200" dirty="0" smtClean="0"/>
              <a:t>* </a:t>
            </a:r>
            <a:r>
              <a:rPr lang="en-US" sz="2200" dirty="0" err="1" smtClean="0"/>
              <a:t>Interchangable</a:t>
            </a:r>
            <a:r>
              <a:rPr lang="en-US" sz="2200" dirty="0" smtClean="0"/>
              <a:t> Parts (Eli Whitney)</a:t>
            </a:r>
          </a:p>
          <a:p>
            <a:r>
              <a:rPr lang="en-US" sz="2200" dirty="0" smtClean="0"/>
              <a:t>* Cotton Gin (Eli Whitney) </a:t>
            </a:r>
          </a:p>
          <a:p>
            <a:r>
              <a:rPr lang="en-US" sz="2200" dirty="0" smtClean="0"/>
              <a:t>* Mass-produced clocks </a:t>
            </a:r>
          </a:p>
          <a:p>
            <a:r>
              <a:rPr lang="en-US" sz="2200" dirty="0" smtClean="0"/>
              <a:t>* Samuel Slater and the first factory system (textile mill) </a:t>
            </a:r>
            <a:endParaRPr lang="en-US" sz="2400" dirty="0" smtClean="0"/>
          </a:p>
        </p:txBody>
      </p:sp>
      <p:pic>
        <p:nvPicPr>
          <p:cNvPr id="4" name="Picture 3"/>
          <p:cNvPicPr>
            <a:picLocks noChangeAspect="1"/>
          </p:cNvPicPr>
          <p:nvPr/>
        </p:nvPicPr>
        <p:blipFill>
          <a:blip r:embed="rId2"/>
          <a:stretch>
            <a:fillRect/>
          </a:stretch>
        </p:blipFill>
        <p:spPr>
          <a:xfrm>
            <a:off x="7695028" y="3416213"/>
            <a:ext cx="4135901" cy="3290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30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24697"/>
          </a:xfrm>
        </p:spPr>
        <p:txBody>
          <a:bodyPr/>
          <a:lstStyle/>
          <a:p>
            <a:r>
              <a:rPr lang="en-US" dirty="0" smtClean="0"/>
              <a:t>Commerce</a:t>
            </a:r>
            <a:endParaRPr lang="en-US" dirty="0"/>
          </a:p>
        </p:txBody>
      </p:sp>
      <p:sp>
        <p:nvSpPr>
          <p:cNvPr id="3" name="Content Placeholder 2"/>
          <p:cNvSpPr>
            <a:spLocks noGrp="1"/>
          </p:cNvSpPr>
          <p:nvPr>
            <p:ph idx="1"/>
          </p:nvPr>
        </p:nvSpPr>
        <p:spPr>
          <a:xfrm>
            <a:off x="1097280" y="1737360"/>
            <a:ext cx="10452295" cy="4676140"/>
          </a:xfrm>
        </p:spPr>
        <p:txBody>
          <a:bodyPr>
            <a:normAutofit/>
          </a:bodyPr>
          <a:lstStyle/>
          <a:p>
            <a:r>
              <a:rPr lang="en-US" sz="2400" dirty="0" smtClean="0"/>
              <a:t>The US was trying to break foreign dependence and discover new markets for goods. </a:t>
            </a:r>
            <a:endParaRPr lang="en-US" sz="2400" dirty="0"/>
          </a:p>
          <a:p>
            <a:pPr lvl="1"/>
            <a:r>
              <a:rPr lang="en-US" sz="2200" dirty="0" smtClean="0"/>
              <a:t>Banking system became more important (over 200 banks by 1812)</a:t>
            </a:r>
          </a:p>
          <a:p>
            <a:pPr lvl="1"/>
            <a:r>
              <a:rPr lang="en-US" sz="2200" dirty="0" smtClean="0"/>
              <a:t>States were granting charters to corporations and encouraging growth by reducing risks for those who invested in these businesses (limited liability corporation, or LLC</a:t>
            </a:r>
            <a:r>
              <a:rPr lang="en-US" sz="2200" dirty="0" smtClean="0"/>
              <a:t>)</a:t>
            </a:r>
            <a:endParaRPr lang="en-US" sz="2200" dirty="0" smtClean="0"/>
          </a:p>
          <a:p>
            <a:pPr marL="201168" lvl="1" indent="0">
              <a:buNone/>
            </a:pPr>
            <a:r>
              <a:rPr lang="en-US" sz="2400" dirty="0" smtClean="0"/>
              <a:t>Prolonged period of war between Britain and France meant more money for US businesses selling grain, flour, timber (until Jefferson’s embargo in 1807). The US would eventually expand to Pacific Islands and China</a:t>
            </a:r>
            <a:endParaRPr lang="en-US" sz="2400" dirty="0"/>
          </a:p>
        </p:txBody>
      </p:sp>
      <p:pic>
        <p:nvPicPr>
          <p:cNvPr id="4" name="Picture 3"/>
          <p:cNvPicPr>
            <a:picLocks noChangeAspect="1"/>
          </p:cNvPicPr>
          <p:nvPr/>
        </p:nvPicPr>
        <p:blipFill>
          <a:blip r:embed="rId2"/>
          <a:stretch>
            <a:fillRect/>
          </a:stretch>
        </p:blipFill>
        <p:spPr>
          <a:xfrm>
            <a:off x="1663698" y="4712755"/>
            <a:ext cx="2363373" cy="170074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4990514" y="4712755"/>
            <a:ext cx="2271932" cy="170446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920305" y="4712755"/>
            <a:ext cx="2440742" cy="16864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3445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722702"/>
            <a:ext cx="10058400" cy="824745"/>
          </a:xfrm>
        </p:spPr>
        <p:txBody>
          <a:bodyPr/>
          <a:lstStyle/>
          <a:p>
            <a:r>
              <a:rPr lang="en-US" dirty="0" smtClean="0"/>
              <a:t>Women </a:t>
            </a:r>
            <a:endParaRPr lang="en-US" dirty="0"/>
          </a:p>
        </p:txBody>
      </p:sp>
      <p:sp>
        <p:nvSpPr>
          <p:cNvPr id="3" name="Content Placeholder 2"/>
          <p:cNvSpPr>
            <a:spLocks noGrp="1"/>
          </p:cNvSpPr>
          <p:nvPr>
            <p:ph idx="1"/>
          </p:nvPr>
        </p:nvSpPr>
        <p:spPr>
          <a:xfrm>
            <a:off x="1097280" y="1913206"/>
            <a:ext cx="6014720" cy="4360594"/>
          </a:xfrm>
        </p:spPr>
        <p:txBody>
          <a:bodyPr>
            <a:normAutofit/>
          </a:bodyPr>
          <a:lstStyle/>
          <a:p>
            <a:r>
              <a:rPr lang="en-US" sz="2400" dirty="0" smtClean="0"/>
              <a:t>While laws protecting women and extending rights didn’t change, many women (especially middle class women) started to seek change themselves</a:t>
            </a:r>
            <a:r>
              <a:rPr lang="en-US" sz="2400" dirty="0" smtClean="0"/>
              <a:t>.</a:t>
            </a:r>
            <a:endParaRPr lang="en-US" sz="2400" dirty="0" smtClean="0"/>
          </a:p>
          <a:p>
            <a:pPr lvl="1"/>
            <a:r>
              <a:rPr lang="en-US" sz="2400" dirty="0" smtClean="0"/>
              <a:t>Had fewer children (6-7 by 1800 instead of 8-10 in the 1750s)</a:t>
            </a:r>
          </a:p>
          <a:p>
            <a:pPr lvl="1"/>
            <a:r>
              <a:rPr lang="en-US" sz="2400" dirty="0" smtClean="0"/>
              <a:t>Married later in life and began to seek relationships based on love and companionship, rather than economics and social standing</a:t>
            </a:r>
          </a:p>
          <a:p>
            <a:pPr lvl="1"/>
            <a:r>
              <a:rPr lang="en-US" sz="2400" dirty="0" smtClean="0"/>
              <a:t>Education became more important, though it was still primarily for boys rather girls</a:t>
            </a:r>
            <a:endParaRPr lang="en-US" sz="2400" dirty="0"/>
          </a:p>
        </p:txBody>
      </p:sp>
      <p:pic>
        <p:nvPicPr>
          <p:cNvPr id="5" name="Picture 4"/>
          <p:cNvPicPr>
            <a:picLocks noChangeAspect="1"/>
          </p:cNvPicPr>
          <p:nvPr/>
        </p:nvPicPr>
        <p:blipFill>
          <a:blip r:embed="rId2"/>
          <a:stretch>
            <a:fillRect/>
          </a:stretch>
        </p:blipFill>
        <p:spPr>
          <a:xfrm>
            <a:off x="9396964" y="195525"/>
            <a:ext cx="2533981" cy="3120072"/>
          </a:xfrm>
          <a:prstGeom prst="rect">
            <a:avLst/>
          </a:prstGeom>
          <a:ln w="19050">
            <a:solidFill>
              <a:schemeClr val="accent2">
                <a:lumMod val="75000"/>
              </a:schemeClr>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7271854" y="3531497"/>
            <a:ext cx="4659091" cy="2615303"/>
          </a:xfrm>
          <a:prstGeom prst="rect">
            <a:avLst/>
          </a:prstGeom>
          <a:ln w="19050">
            <a:solidFill>
              <a:schemeClr val="accent2">
                <a:lumMod val="75000"/>
              </a:schemeClr>
            </a:solidFill>
          </a:ln>
        </p:spPr>
      </p:pic>
      <p:sp>
        <p:nvSpPr>
          <p:cNvPr id="8" name="TextBox 7"/>
          <p:cNvSpPr txBox="1"/>
          <p:nvPr/>
        </p:nvSpPr>
        <p:spPr>
          <a:xfrm>
            <a:off x="7271854" y="1376605"/>
            <a:ext cx="1879600" cy="1938992"/>
          </a:xfrm>
          <a:prstGeom prst="rect">
            <a:avLst/>
          </a:prstGeom>
          <a:solidFill>
            <a:schemeClr val="accent2">
              <a:lumMod val="60000"/>
              <a:lumOff val="40000"/>
            </a:schemeClr>
          </a:solidFill>
          <a:ln w="12700">
            <a:solidFill>
              <a:schemeClr val="accent2">
                <a:lumMod val="75000"/>
              </a:schemeClr>
            </a:solidFill>
          </a:ln>
        </p:spPr>
        <p:txBody>
          <a:bodyPr wrap="square" rtlCol="0">
            <a:spAutoFit/>
          </a:bodyPr>
          <a:lstStyle/>
          <a:p>
            <a:pPr algn="ctr"/>
            <a:r>
              <a:rPr lang="en-US" sz="1200" dirty="0"/>
              <a:t>Emma Hart Willard was an American women's rights activist who dedicated her life to education. She worked in several schools and founded the first school for women's higher education, the Troy Female Seminary in Troy, New York. </a:t>
            </a:r>
            <a:endParaRPr lang="en-US" sz="1200" dirty="0"/>
          </a:p>
        </p:txBody>
      </p:sp>
    </p:spTree>
    <p:extLst>
      <p:ext uri="{BB962C8B-B14F-4D97-AF65-F5344CB8AC3E}">
        <p14:creationId xmlns:p14="http://schemas.microsoft.com/office/powerpoint/2010/main" val="29352287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83555" y="286603"/>
            <a:ext cx="10370599" cy="62408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9465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Great Awakening (1790s-1820s)</a:t>
            </a:r>
            <a:endParaRPr lang="en-US" dirty="0"/>
          </a:p>
        </p:txBody>
      </p:sp>
      <p:sp>
        <p:nvSpPr>
          <p:cNvPr id="3" name="Content Placeholder 2"/>
          <p:cNvSpPr>
            <a:spLocks noGrp="1"/>
          </p:cNvSpPr>
          <p:nvPr>
            <p:ph idx="1"/>
          </p:nvPr>
        </p:nvSpPr>
        <p:spPr>
          <a:xfrm>
            <a:off x="284480" y="1845734"/>
            <a:ext cx="6827520" cy="4351866"/>
          </a:xfrm>
        </p:spPr>
        <p:txBody>
          <a:bodyPr>
            <a:normAutofit fontScale="92500"/>
          </a:bodyPr>
          <a:lstStyle/>
          <a:p>
            <a:r>
              <a:rPr lang="en-US" sz="2400" dirty="0" smtClean="0"/>
              <a:t>This was a religious movement similar to the First Great Awakening, but instead of occurring primarily in the Northeast, it was mostly in the South and West. </a:t>
            </a:r>
          </a:p>
          <a:p>
            <a:pPr lvl="1"/>
            <a:r>
              <a:rPr lang="en-US" sz="2300" dirty="0" smtClean="0"/>
              <a:t>Lyman Beecher (father of Harriet Beecher Stowe – wrote </a:t>
            </a:r>
            <a:r>
              <a:rPr lang="en-US" sz="2300" i="1" dirty="0" smtClean="0"/>
              <a:t>Uncle Tom’s Cabin</a:t>
            </a:r>
            <a:r>
              <a:rPr lang="en-US" sz="2300" dirty="0" smtClean="0"/>
              <a:t>) was the leader of the movement</a:t>
            </a:r>
          </a:p>
          <a:p>
            <a:pPr lvl="1"/>
            <a:r>
              <a:rPr lang="en-US" sz="2300" dirty="0" smtClean="0"/>
              <a:t>Preached against predestination and in favor of free will </a:t>
            </a:r>
          </a:p>
          <a:p>
            <a:pPr lvl="1"/>
            <a:r>
              <a:rPr lang="en-US" sz="2300" dirty="0" smtClean="0"/>
              <a:t>Built on the discussions of equal opportunity and criticized the Catholic and Episcopal churches as places of wealth and privilege – encouraged involvement of women, African Americans and Native Americans</a:t>
            </a:r>
          </a:p>
          <a:p>
            <a:pPr lvl="1"/>
            <a:r>
              <a:rPr lang="en-US" sz="2300" dirty="0" smtClean="0"/>
              <a:t>Brought about new denominations of Protestant Christianity such as Presbyterians, Baptists, Quakers, Methodists</a:t>
            </a:r>
          </a:p>
        </p:txBody>
      </p:sp>
      <p:pic>
        <p:nvPicPr>
          <p:cNvPr id="5" name="Picture 4"/>
          <p:cNvPicPr>
            <a:picLocks noChangeAspect="1"/>
          </p:cNvPicPr>
          <p:nvPr/>
        </p:nvPicPr>
        <p:blipFill rotWithShape="1">
          <a:blip r:embed="rId2"/>
          <a:srcRect l="6933" t="7186" r="6134" b="15891"/>
          <a:stretch/>
        </p:blipFill>
        <p:spPr>
          <a:xfrm>
            <a:off x="7226300" y="2129367"/>
            <a:ext cx="4835565" cy="3456094"/>
          </a:xfrm>
          <a:prstGeom prst="rect">
            <a:avLst/>
          </a:prstGeom>
          <a:ln w="28575">
            <a:solidFill>
              <a:schemeClr val="accent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7927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354</TotalTime>
  <Words>458</Words>
  <Application>Microsoft Office PowerPoint</Application>
  <PresentationFormat>Widescreen</PresentationFormat>
  <Paragraphs>40</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Calibri</vt:lpstr>
      <vt:lpstr>Calibri Light</vt:lpstr>
      <vt:lpstr>Retrospect</vt:lpstr>
      <vt:lpstr>American Culturalism</vt:lpstr>
      <vt:lpstr>Expansion of the US during the Age of Reform</vt:lpstr>
      <vt:lpstr>Internal improvements</vt:lpstr>
      <vt:lpstr>Industrial Revolution</vt:lpstr>
      <vt:lpstr>Commerce</vt:lpstr>
      <vt:lpstr>Women </vt:lpstr>
      <vt:lpstr>PowerPoint Presentation</vt:lpstr>
      <vt:lpstr>Second Great Awakening (1790s-1820s)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culturalism</dc:title>
  <dc:creator>KATHRYN ZARA</dc:creator>
  <cp:lastModifiedBy>KATHRYN ZARA</cp:lastModifiedBy>
  <cp:revision>26</cp:revision>
  <dcterms:created xsi:type="dcterms:W3CDTF">2014-11-04T01:00:08Z</dcterms:created>
  <dcterms:modified xsi:type="dcterms:W3CDTF">2018-10-29T17:46:16Z</dcterms:modified>
</cp:coreProperties>
</file>