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76" r:id="rId12"/>
    <p:sldId id="270" r:id="rId13"/>
    <p:sldId id="275" r:id="rId14"/>
    <p:sldId id="272" r:id="rId15"/>
    <p:sldId id="271" r:id="rId16"/>
    <p:sldId id="273" r:id="rId17"/>
    <p:sldId id="266" r:id="rId18"/>
    <p:sldId id="267" r:id="rId19"/>
    <p:sldId id="26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D50B2-5D44-0F4A-922F-536919BD55A6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6A30-3CE1-094D-9221-3B1130E3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8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2F4A-8423-304F-895E-B6049367A1D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CE9-265F-7E4E-B337-5BD3E21D5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Graph: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Economic_history_of_the_United_Kingdom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Child Labor: https://progressivesapush4.wikispaces.com/</a:t>
            </a:r>
            <a:r>
              <a:rPr lang="en-US" b="0" dirty="0" err="1" smtClean="0"/>
              <a:t>Woman+and+Child+Labor</a:t>
            </a:r>
            <a:endParaRPr lang="en-US" b="0" dirty="0" smtClean="0"/>
          </a:p>
          <a:p>
            <a:r>
              <a:rPr lang="en-US" b="0" dirty="0" smtClean="0"/>
              <a:t>Breaker Boys: https://</a:t>
            </a:r>
            <a:r>
              <a:rPr lang="en-US" b="0" dirty="0" err="1" smtClean="0"/>
              <a:t>www.mca-marines.org</a:t>
            </a:r>
            <a:r>
              <a:rPr lang="en-US" b="0" dirty="0" smtClean="0"/>
              <a:t>/</a:t>
            </a:r>
            <a:r>
              <a:rPr lang="en-US" b="0" dirty="0" err="1" smtClean="0"/>
              <a:t>mcaf</a:t>
            </a:r>
            <a:r>
              <a:rPr lang="en-US" b="0" dirty="0" smtClean="0"/>
              <a:t>-blog/2011/08/29/warrant-officer-</a:t>
            </a:r>
            <a:r>
              <a:rPr lang="en-US" b="0" dirty="0" err="1" smtClean="0"/>
              <a:t>faustin</a:t>
            </a:r>
            <a:r>
              <a:rPr lang="en-US" b="0" dirty="0" smtClean="0"/>
              <a:t>-</a:t>
            </a:r>
            <a:r>
              <a:rPr lang="en-US" b="0" dirty="0" err="1" smtClean="0"/>
              <a:t>wirkus</a:t>
            </a:r>
            <a:r>
              <a:rPr lang="en-US" b="0" dirty="0" smtClean="0"/>
              <a:t>-breaker-boy-king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explorepahistory.com</a:t>
            </a:r>
            <a:r>
              <a:rPr lang="en-US" dirty="0" smtClean="0"/>
              <a:t>/</a:t>
            </a:r>
            <a:r>
              <a:rPr lang="en-US" dirty="0" err="1" smtClean="0"/>
              <a:t>hmarker.php?markerId</a:t>
            </a:r>
            <a:r>
              <a:rPr lang="en-US" dirty="0" smtClean="0"/>
              <a:t>=1-A-3BE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8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Great Railroad Strike: http://</a:t>
            </a:r>
            <a:r>
              <a:rPr lang="en-US" b="0" dirty="0" err="1" smtClean="0"/>
              <a:t>libcom.org</a:t>
            </a:r>
            <a:r>
              <a:rPr lang="en-US" b="0" dirty="0" smtClean="0"/>
              <a:t>/history/1877-the-great-railroad-strike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Homestead Strike: http://</a:t>
            </a:r>
            <a:r>
              <a:rPr lang="en-US" dirty="0" err="1" smtClean="0"/>
              <a:t>explorepahistory.com</a:t>
            </a:r>
            <a:r>
              <a:rPr lang="en-US" dirty="0" smtClean="0"/>
              <a:t>/</a:t>
            </a:r>
            <a:r>
              <a:rPr lang="en-US" dirty="0" err="1" smtClean="0"/>
              <a:t>hmarker.php?markerId</a:t>
            </a:r>
            <a:r>
              <a:rPr lang="en-US" dirty="0" smtClean="0"/>
              <a:t>=1-A-3BE</a:t>
            </a:r>
          </a:p>
          <a:p>
            <a:r>
              <a:rPr lang="en-US" dirty="0" smtClean="0"/>
              <a:t>Debs: http://2012books.lardbucket.org/books/united-states-history-volume-2/s06-02-national-politics-and-the-popu.html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8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Laying the transatlantic: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www.canadaka.net</a:t>
            </a:r>
            <a:r>
              <a:rPr lang="en-US" baseline="0" dirty="0" smtClean="0"/>
              <a:t>/achievements/33-the-first-submarine-transatlantic-telephone-cable-system.html</a:t>
            </a:r>
          </a:p>
          <a:p>
            <a:r>
              <a:rPr lang="en-US" baseline="0" dirty="0" smtClean="0"/>
              <a:t>Cables Map: http://</a:t>
            </a:r>
            <a:r>
              <a:rPr lang="en-US" baseline="0" dirty="0" err="1" smtClean="0"/>
              <a:t>atlantic-cable.com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CableCos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AngloAmerican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Edison vs. Westinghouse: http://</a:t>
            </a:r>
            <a:r>
              <a:rPr lang="en-US" dirty="0" err="1" smtClean="0"/>
              <a:t>www.smithsonianmag.com</a:t>
            </a:r>
            <a:r>
              <a:rPr lang="en-US" dirty="0" smtClean="0"/>
              <a:t>/</a:t>
            </a:r>
            <a:r>
              <a:rPr lang="en-US" dirty="0" err="1" smtClean="0"/>
              <a:t>ist</a:t>
            </a:r>
            <a:r>
              <a:rPr lang="en-US" dirty="0" smtClean="0"/>
              <a:t>/?next=/history/edison-vs-westinghouse-a-shocking-rivalry-102146036/ </a:t>
            </a:r>
          </a:p>
          <a:p>
            <a:r>
              <a:rPr lang="en-US" b="1" dirty="0" smtClean="0"/>
              <a:t>Picture</a:t>
            </a:r>
            <a:r>
              <a:rPr lang="en-US" b="1" baseline="0" dirty="0" smtClean="0"/>
              <a:t> is a link to video of electrocution:</a:t>
            </a:r>
            <a:r>
              <a:rPr lang="en-US" b="0" baseline="0" dirty="0" smtClean="0"/>
              <a:t> http://</a:t>
            </a:r>
            <a:r>
              <a:rPr lang="en-US" b="0" baseline="0" dirty="0" err="1" smtClean="0"/>
              <a:t>www.youtube.com</a:t>
            </a:r>
            <a:r>
              <a:rPr lang="en-US" b="0" baseline="0" dirty="0" smtClean="0"/>
              <a:t>/</a:t>
            </a:r>
            <a:r>
              <a:rPr lang="en-US" b="0" baseline="0" dirty="0" err="1" smtClean="0"/>
              <a:t>watch?v</a:t>
            </a:r>
            <a:r>
              <a:rPr lang="en-US" b="0" baseline="0" dirty="0" smtClean="0"/>
              <a:t>=VD0Q5FeF_wU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Sears Image: http://</a:t>
            </a:r>
            <a:r>
              <a:rPr lang="en-US" b="0" dirty="0" err="1" smtClean="0"/>
              <a:t>upload.wikimedia.org</a:t>
            </a:r>
            <a:r>
              <a:rPr lang="en-US" b="0" dirty="0" smtClean="0"/>
              <a:t>/</a:t>
            </a:r>
            <a:r>
              <a:rPr lang="en-US" b="0" dirty="0" err="1" smtClean="0"/>
              <a:t>wikipedia</a:t>
            </a:r>
            <a:r>
              <a:rPr lang="en-US" b="0" dirty="0" smtClean="0"/>
              <a:t>/commons/3/3b/Sears,_Robuck_%26_Co._letterhead_1907.jpg</a:t>
            </a:r>
          </a:p>
          <a:p>
            <a:r>
              <a:rPr lang="en-US" b="0" dirty="0" smtClean="0"/>
              <a:t>Battle of Battle Creek Link: http://</a:t>
            </a:r>
            <a:r>
              <a:rPr lang="en-US" b="0" dirty="0" err="1" smtClean="0"/>
              <a:t>www.digitaldeliftp.com</a:t>
            </a:r>
            <a:r>
              <a:rPr lang="en-US" b="0" dirty="0" smtClean="0"/>
              <a:t>/</a:t>
            </a:r>
            <a:r>
              <a:rPr lang="en-US" b="0" dirty="0" err="1" smtClean="0"/>
              <a:t>LookAround</a:t>
            </a:r>
            <a:r>
              <a:rPr lang="en-US" b="0" dirty="0" smtClean="0"/>
              <a:t>/</a:t>
            </a:r>
            <a:r>
              <a:rPr lang="en-US" b="0" dirty="0" err="1" smtClean="0"/>
              <a:t>advertspot_kelloggs.htm</a:t>
            </a:r>
            <a:endParaRPr lang="en-US" b="0" dirty="0" smtClean="0"/>
          </a:p>
          <a:p>
            <a:r>
              <a:rPr lang="en-US" b="0" dirty="0" smtClean="0"/>
              <a:t>Swift Refrigerator</a:t>
            </a:r>
            <a:r>
              <a:rPr lang="en-US" b="0" baseline="0" dirty="0" smtClean="0"/>
              <a:t> Car: http://historyproject802.wikispaces.com/</a:t>
            </a:r>
            <a:r>
              <a:rPr lang="en-US" b="0" baseline="0" dirty="0" err="1" smtClean="0"/>
              <a:t>Gustavus+Swift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http://</a:t>
            </a:r>
            <a:r>
              <a:rPr lang="en-US" dirty="0" err="1" smtClean="0"/>
              <a:t>users.humboldt.edu</a:t>
            </a:r>
            <a:r>
              <a:rPr lang="en-US" dirty="0" smtClean="0"/>
              <a:t>/</a:t>
            </a:r>
            <a:r>
              <a:rPr lang="en-US" dirty="0" err="1" smtClean="0"/>
              <a:t>ogayle</a:t>
            </a:r>
            <a:r>
              <a:rPr lang="en-US" dirty="0" smtClean="0"/>
              <a:t>/hist111/</a:t>
            </a:r>
            <a:r>
              <a:rPr lang="en-US" dirty="0" err="1" smtClean="0"/>
              <a:t>industrial.html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http://</a:t>
            </a:r>
            <a:r>
              <a:rPr lang="en-US" dirty="0" err="1" smtClean="0"/>
              <a:t>claver.gprep.org</a:t>
            </a:r>
            <a:r>
              <a:rPr lang="en-US" dirty="0" smtClean="0"/>
              <a:t>/</a:t>
            </a:r>
            <a:r>
              <a:rPr lang="en-US" dirty="0" err="1" smtClean="0"/>
              <a:t>fac</a:t>
            </a:r>
            <a:r>
              <a:rPr lang="en-US" dirty="0" smtClean="0"/>
              <a:t>/</a:t>
            </a:r>
            <a:r>
              <a:rPr lang="en-US" dirty="0" err="1" smtClean="0"/>
              <a:t>sjochs</a:t>
            </a:r>
            <a:r>
              <a:rPr lang="en-US" dirty="0" smtClean="0"/>
              <a:t>/historical-</a:t>
            </a:r>
            <a:r>
              <a:rPr lang="en-US" dirty="0" err="1" smtClean="0"/>
              <a:t>blank_maps_for_quizzes</a:t>
            </a:r>
            <a:r>
              <a:rPr lang="en-US" dirty="0" smtClean="0"/>
              <a:t>-.</a:t>
            </a:r>
            <a:r>
              <a:rPr lang="en-US" dirty="0" err="1" smtClean="0"/>
              <a:t>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/wiki/File:Jay_Gould's_Private_Bowling_Alley_-_Opper_1882.jpg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Harper’s Weekly, 1901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http://</a:t>
            </a:r>
            <a:r>
              <a:rPr lang="en-US" dirty="0" err="1" smtClean="0"/>
              <a:t>explorepahistory.com</a:t>
            </a:r>
            <a:r>
              <a:rPr lang="en-US" dirty="0" smtClean="0"/>
              <a:t>/</a:t>
            </a:r>
            <a:r>
              <a:rPr lang="en-US" dirty="0" err="1" smtClean="0"/>
              <a:t>imagegallery.php?gallery_id</a:t>
            </a:r>
            <a:r>
              <a:rPr lang="en-US" dirty="0" smtClean="0"/>
              <a:t>=1-7-3A&amp;bcolor=</a:t>
            </a:r>
            <a:r>
              <a:rPr lang="en-US" dirty="0" err="1" smtClean="0"/>
              <a:t>Red&amp;display_image</a:t>
            </a:r>
            <a:r>
              <a:rPr lang="en-US" dirty="0" smtClean="0"/>
              <a:t>=1&amp;imgId=1-2-1936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www.libraryhistorybuff.com</a:t>
            </a:r>
            <a:r>
              <a:rPr lang="en-US" dirty="0" smtClean="0"/>
              <a:t>/carnegie-175th.htm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https://</a:t>
            </a:r>
            <a:r>
              <a:rPr lang="en-US" b="0" dirty="0" err="1" smtClean="0"/>
              <a:t>apus-b.wikispaces.com</a:t>
            </a:r>
            <a:r>
              <a:rPr lang="en-US" b="0" dirty="0" smtClean="0"/>
              <a:t>/</a:t>
            </a:r>
            <a:r>
              <a:rPr lang="en-US" b="0" dirty="0" err="1" smtClean="0"/>
              <a:t>gilded+age+political+cartoons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File:Standard_oil_octopus_loc_color.jpg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6CE9-265F-7E4E-B337-5BD3E21D5E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2/1/2019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ldLabo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2397" r="1478" b="1523"/>
          <a:stretch/>
        </p:blipFill>
        <p:spPr>
          <a:xfrm>
            <a:off x="113016" y="123290"/>
            <a:ext cx="5178175" cy="4941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4549" y="1003028"/>
            <a:ext cx="3563131" cy="184078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The Rise of </a:t>
            </a:r>
            <a:br>
              <a:rPr lang="en-US" sz="4000" dirty="0" smtClean="0"/>
            </a:br>
            <a:r>
              <a:rPr lang="en-US" sz="4000" dirty="0" smtClean="0"/>
              <a:t>Industrial </a:t>
            </a:r>
            <a:br>
              <a:rPr lang="en-US" sz="4000" dirty="0" smtClean="0"/>
            </a:br>
            <a:r>
              <a:rPr lang="en-US" sz="4000" dirty="0" smtClean="0"/>
              <a:t>America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0563" y="2981867"/>
            <a:ext cx="3567117" cy="521971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Economic Expansion</a:t>
            </a:r>
          </a:p>
          <a:p>
            <a:pPr algn="ctr"/>
            <a:r>
              <a:rPr lang="en-US" sz="1400" dirty="0" smtClean="0"/>
              <a:t> from 1865-1900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39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9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Impact of Industrialization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838" y="879169"/>
            <a:ext cx="4715838" cy="422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Concentration of Wealth</a:t>
            </a:r>
          </a:p>
          <a:p>
            <a:pPr lvl="1"/>
            <a:r>
              <a:rPr lang="en-US" dirty="0" smtClean="0"/>
              <a:t>By 1890’s, 10% controlled 90% of the nation’s wealth</a:t>
            </a:r>
          </a:p>
          <a:p>
            <a:pPr lvl="1"/>
            <a:r>
              <a:rPr lang="en-US" dirty="0" smtClean="0"/>
              <a:t>The New Class of Multi-millionaires</a:t>
            </a:r>
          </a:p>
          <a:p>
            <a:pPr lvl="2"/>
            <a:r>
              <a:rPr lang="en-US" dirty="0" smtClean="0"/>
              <a:t>Vanderbilt, </a:t>
            </a:r>
            <a:r>
              <a:rPr lang="en-US" dirty="0" smtClean="0"/>
              <a:t>Morgan, Carnegie, </a:t>
            </a:r>
            <a:r>
              <a:rPr lang="en-US" dirty="0" smtClean="0"/>
              <a:t>Rockefeller</a:t>
            </a:r>
            <a:endParaRPr lang="en-US" dirty="0" smtClean="0"/>
          </a:p>
          <a:p>
            <a:pPr lvl="2"/>
            <a:r>
              <a:rPr lang="en-US" dirty="0" smtClean="0"/>
              <a:t>Mansions, </a:t>
            </a:r>
            <a:r>
              <a:rPr lang="en-US" dirty="0" smtClean="0"/>
              <a:t>yachts and </a:t>
            </a:r>
            <a:r>
              <a:rPr lang="en-US" dirty="0" smtClean="0"/>
              <a:t>lavish parties</a:t>
            </a:r>
          </a:p>
          <a:p>
            <a:pPr lvl="2"/>
            <a:r>
              <a:rPr lang="en-US" dirty="0" smtClean="0"/>
              <a:t>Wealthy neighborhoods</a:t>
            </a:r>
          </a:p>
          <a:p>
            <a:pPr lvl="3"/>
            <a:r>
              <a:rPr lang="en-US" dirty="0" smtClean="0"/>
              <a:t>Park Avenue (NY)</a:t>
            </a:r>
          </a:p>
          <a:p>
            <a:pPr lvl="3"/>
            <a:r>
              <a:rPr lang="en-US" dirty="0" smtClean="0"/>
              <a:t>Gold Coast (Chicago)</a:t>
            </a:r>
          </a:p>
          <a:p>
            <a:pPr lvl="3"/>
            <a:r>
              <a:rPr lang="en-US" dirty="0" smtClean="0"/>
              <a:t>Nob Hill (SF)</a:t>
            </a:r>
          </a:p>
          <a:p>
            <a:pPr lvl="1"/>
            <a:r>
              <a:rPr lang="en-US" dirty="0" smtClean="0"/>
              <a:t>Horatio Alger Myth</a:t>
            </a:r>
          </a:p>
          <a:p>
            <a:pPr lvl="2"/>
            <a:r>
              <a:rPr lang="en-US" dirty="0" smtClean="0"/>
              <a:t>The “self-made man”</a:t>
            </a:r>
          </a:p>
          <a:p>
            <a:pPr lvl="3"/>
            <a:r>
              <a:rPr lang="en-US" i="1" dirty="0" smtClean="0"/>
              <a:t>Ragged Dick, Mark the Match Boy</a:t>
            </a:r>
            <a:endParaRPr lang="en-US" dirty="0" smtClean="0"/>
          </a:p>
          <a:p>
            <a:pPr lvl="3"/>
            <a:r>
              <a:rPr lang="en-US" dirty="0" smtClean="0"/>
              <a:t>Carnegie was the </a:t>
            </a:r>
            <a:r>
              <a:rPr lang="en-US" b="1" u="sng" dirty="0" smtClean="0"/>
              <a:t>exception</a:t>
            </a:r>
            <a:r>
              <a:rPr lang="en-US" dirty="0" smtClean="0"/>
              <a:t>, not the </a:t>
            </a:r>
            <a:r>
              <a:rPr lang="en-US" dirty="0" smtClean="0"/>
              <a:t>norm</a:t>
            </a:r>
          </a:p>
          <a:p>
            <a:pPr lvl="3"/>
            <a:r>
              <a:rPr lang="en-US" dirty="0" smtClean="0"/>
              <a:t>“Social Darwinism” and survival of fittest to justify the status quo</a:t>
            </a:r>
            <a:endParaRPr lang="en-US" dirty="0" smtClean="0"/>
          </a:p>
        </p:txBody>
      </p:sp>
      <p:pic>
        <p:nvPicPr>
          <p:cNvPr id="6" name="Content Placeholder 5" descr="PC_R1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" r="476" b="689"/>
          <a:stretch/>
        </p:blipFill>
        <p:spPr>
          <a:xfrm>
            <a:off x="4688714" y="1218217"/>
            <a:ext cx="4239530" cy="3107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5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39" y="21919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Antitrust Movement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322" y="801384"/>
            <a:ext cx="4212195" cy="42535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Trusts Under Attack</a:t>
            </a:r>
          </a:p>
          <a:p>
            <a:pPr lvl="1"/>
            <a:r>
              <a:rPr lang="en-US" dirty="0" smtClean="0"/>
              <a:t>Middle-class </a:t>
            </a:r>
            <a:r>
              <a:rPr lang="en-US" dirty="0" smtClean="0"/>
              <a:t>rose </a:t>
            </a:r>
            <a:r>
              <a:rPr lang="en-US" dirty="0" smtClean="0"/>
              <a:t>up against perceived unchecked power</a:t>
            </a:r>
          </a:p>
          <a:p>
            <a:pPr lvl="1"/>
            <a:r>
              <a:rPr lang="en-US" dirty="0" smtClean="0"/>
              <a:t>Old wealth vs. </a:t>
            </a:r>
            <a:r>
              <a:rPr lang="en-US" i="1" dirty="0" smtClean="0"/>
              <a:t>nouveau riche</a:t>
            </a:r>
            <a:endParaRPr lang="en-US" dirty="0" smtClean="0"/>
          </a:p>
          <a:p>
            <a:r>
              <a:rPr lang="en-US" dirty="0" smtClean="0"/>
              <a:t>Sherman Antitrust Act (1890)</a:t>
            </a:r>
          </a:p>
          <a:p>
            <a:pPr lvl="1"/>
            <a:r>
              <a:rPr lang="en-US" dirty="0" smtClean="0"/>
              <a:t>Prohibited organizations created with intent to regulate or control interstate trade or commerce</a:t>
            </a:r>
          </a:p>
          <a:p>
            <a:pPr lvl="1"/>
            <a:r>
              <a:rPr lang="en-US" dirty="0" smtClean="0"/>
              <a:t>Impact:</a:t>
            </a:r>
          </a:p>
          <a:p>
            <a:pPr lvl="2"/>
            <a:r>
              <a:rPr lang="en-US" dirty="0" smtClean="0"/>
              <a:t>Weakened by Supreme Court</a:t>
            </a:r>
          </a:p>
          <a:p>
            <a:pPr lvl="3"/>
            <a:r>
              <a:rPr lang="en-US" i="1" dirty="0" smtClean="0"/>
              <a:t>US v. E.C. Knight</a:t>
            </a:r>
            <a:r>
              <a:rPr lang="en-US" dirty="0" smtClean="0"/>
              <a:t> (1895)</a:t>
            </a:r>
          </a:p>
          <a:p>
            <a:pPr lvl="4"/>
            <a:r>
              <a:rPr lang="en-US" dirty="0" smtClean="0"/>
              <a:t>Could not apply to manufacturing</a:t>
            </a:r>
          </a:p>
          <a:p>
            <a:pPr lvl="3"/>
            <a:r>
              <a:rPr lang="en-US" dirty="0" smtClean="0"/>
              <a:t>Used primarily against labor unions</a:t>
            </a:r>
          </a:p>
        </p:txBody>
      </p:sp>
      <p:pic>
        <p:nvPicPr>
          <p:cNvPr id="5" name="Content Placeholder 4" descr="Standard_oil_octopus_loc_color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320" r="-127" b="614"/>
          <a:stretch/>
        </p:blipFill>
        <p:spPr>
          <a:xfrm>
            <a:off x="4366517" y="1054244"/>
            <a:ext cx="4613097" cy="2766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7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9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Industrial Workers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653" y="796975"/>
            <a:ext cx="5279046" cy="420822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Growth of corporations led to increase in both white-collar and blue-collar positions</a:t>
            </a:r>
          </a:p>
          <a:p>
            <a:pPr lvl="1"/>
            <a:r>
              <a:rPr lang="en-US" dirty="0" smtClean="0"/>
              <a:t>Higher paying jobs </a:t>
            </a:r>
            <a:r>
              <a:rPr lang="en-US" dirty="0" smtClean="0">
                <a:sym typeface="Wingdings"/>
              </a:rPr>
              <a:t> increase demand for services  increase service sector</a:t>
            </a:r>
          </a:p>
          <a:p>
            <a:pPr lvl="1"/>
            <a:r>
              <a:rPr lang="en-US" u="sng" dirty="0" smtClean="0">
                <a:sym typeface="Wingdings"/>
              </a:rPr>
              <a:t>Overall impact</a:t>
            </a:r>
            <a:r>
              <a:rPr lang="en-US" dirty="0" smtClean="0">
                <a:sym typeface="Wingdings"/>
              </a:rPr>
              <a:t>:</a:t>
            </a:r>
          </a:p>
          <a:p>
            <a:pPr lvl="2"/>
            <a:r>
              <a:rPr lang="en-US" dirty="0" smtClean="0">
                <a:sym typeface="Wingdings"/>
              </a:rPr>
              <a:t>More wage earners = more spending  expanding middle class</a:t>
            </a:r>
          </a:p>
          <a:p>
            <a:r>
              <a:rPr lang="en-US" dirty="0" smtClean="0">
                <a:sym typeface="Wingdings"/>
              </a:rPr>
              <a:t>Wage Earners</a:t>
            </a:r>
          </a:p>
          <a:p>
            <a:pPr lvl="1"/>
            <a:r>
              <a:rPr lang="en-US" dirty="0" smtClean="0">
                <a:sym typeface="Wingdings"/>
              </a:rPr>
              <a:t>By 1900, </a:t>
            </a:r>
            <a:r>
              <a:rPr lang="en-US" dirty="0" smtClean="0"/>
              <a:t>2/3 </a:t>
            </a:r>
            <a:r>
              <a:rPr lang="en-US" dirty="0" smtClean="0">
                <a:sym typeface="Wingdings"/>
              </a:rPr>
              <a:t>of </a:t>
            </a:r>
            <a:r>
              <a:rPr lang="en-US" dirty="0" smtClean="0">
                <a:sym typeface="Wingdings"/>
              </a:rPr>
              <a:t>Americans worked in wage jobs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Large </a:t>
            </a:r>
            <a:r>
              <a:rPr lang="en-US" dirty="0" smtClean="0">
                <a:sym typeface="Wingdings"/>
              </a:rPr>
              <a:t>numbers o</a:t>
            </a:r>
            <a:r>
              <a:rPr lang="en-US" dirty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of immigrants kept wages low</a:t>
            </a:r>
          </a:p>
          <a:p>
            <a:pPr lvl="2"/>
            <a:r>
              <a:rPr lang="en-US" dirty="0" smtClean="0">
                <a:sym typeface="Wingdings"/>
              </a:rPr>
              <a:t>“iron law of wages”</a:t>
            </a:r>
          </a:p>
          <a:p>
            <a:pPr lvl="3"/>
            <a:r>
              <a:rPr lang="en-US" dirty="0" smtClean="0">
                <a:sym typeface="Wingdings"/>
              </a:rPr>
              <a:t>Most did not earn enough to survive</a:t>
            </a:r>
          </a:p>
          <a:p>
            <a:pPr lvl="3"/>
            <a:r>
              <a:rPr lang="en-US" dirty="0" smtClean="0">
                <a:sym typeface="Wingdings"/>
              </a:rPr>
              <a:t>Families depended on income of women and children</a:t>
            </a:r>
          </a:p>
          <a:p>
            <a:r>
              <a:rPr lang="en-US" dirty="0" smtClean="0">
                <a:sym typeface="Wingdings"/>
              </a:rPr>
              <a:t>Working Women</a:t>
            </a:r>
          </a:p>
          <a:p>
            <a:pPr lvl="1"/>
            <a:r>
              <a:rPr lang="en-US" dirty="0" smtClean="0">
                <a:sym typeface="Wingdings"/>
              </a:rPr>
              <a:t>By 1900, 1 in 5</a:t>
            </a:r>
          </a:p>
          <a:p>
            <a:pPr lvl="2"/>
            <a:r>
              <a:rPr lang="en-US" dirty="0" smtClean="0">
                <a:sym typeface="Wingdings"/>
              </a:rPr>
              <a:t>Only 5% of married</a:t>
            </a:r>
          </a:p>
          <a:p>
            <a:pPr lvl="1"/>
            <a:r>
              <a:rPr lang="en-US" dirty="0" smtClean="0">
                <a:sym typeface="Wingdings"/>
              </a:rPr>
              <a:t>Gender roles extended to factories</a:t>
            </a:r>
          </a:p>
          <a:p>
            <a:pPr lvl="2"/>
            <a:r>
              <a:rPr lang="en-US" dirty="0" smtClean="0">
                <a:sym typeface="Wingdings"/>
              </a:rPr>
              <a:t>Resulted in lower pay</a:t>
            </a:r>
          </a:p>
          <a:p>
            <a:pPr lvl="1"/>
            <a:r>
              <a:rPr lang="en-US" dirty="0" smtClean="0">
                <a:sym typeface="Wingdings"/>
              </a:rPr>
              <a:t>Clerical work expanded w/white collar jobs</a:t>
            </a:r>
          </a:p>
        </p:txBody>
      </p:sp>
      <p:pic>
        <p:nvPicPr>
          <p:cNvPr id="5" name="Content Placeholder 4" descr="00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-461" r="430" b="2045"/>
          <a:stretch/>
        </p:blipFill>
        <p:spPr>
          <a:xfrm>
            <a:off x="5193934" y="349321"/>
            <a:ext cx="3631567" cy="2578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3.breaker_boy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99" y="2520952"/>
            <a:ext cx="3237897" cy="2484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2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New </a:t>
            </a:r>
            <a:r>
              <a:rPr lang="en-US" sz="4400" dirty="0" smtClean="0"/>
              <a:t>Industrialists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751797" y="1305872"/>
            <a:ext cx="4040188" cy="3650072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Made massive profits at expense of </a:t>
            </a:r>
            <a:r>
              <a:rPr lang="en-US" dirty="0" smtClean="0">
                <a:latin typeface="Times" charset="0"/>
                <a:ea typeface="ＭＳ Ｐゴシック" charset="0"/>
              </a:rPr>
              <a:t>workers </a:t>
            </a:r>
            <a:r>
              <a:rPr lang="en-US" sz="1900" dirty="0" smtClean="0">
                <a:latin typeface="Times" charset="0"/>
                <a:ea typeface="ＭＳ Ｐゴシック" charset="0"/>
              </a:rPr>
              <a:t>(exploitative)</a:t>
            </a:r>
            <a:endParaRPr lang="en-US" sz="1900" dirty="0">
              <a:latin typeface="Time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Annual salaries were more than anyone could </a:t>
            </a:r>
            <a:r>
              <a:rPr lang="en-US" dirty="0" smtClean="0">
                <a:latin typeface="Times" charset="0"/>
                <a:ea typeface="ＭＳ Ｐゴシック" charset="0"/>
              </a:rPr>
              <a:t>spend (or had ever made before)</a:t>
            </a:r>
            <a:endParaRPr lang="en-US" dirty="0">
              <a:latin typeface="Times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lived </a:t>
            </a:r>
            <a:r>
              <a:rPr lang="en-US" dirty="0" smtClean="0">
                <a:latin typeface="Times" charset="0"/>
                <a:ea typeface="ＭＳ Ｐゴシック" charset="0"/>
              </a:rPr>
              <a:t>opulently lavish lifestyles</a:t>
            </a:r>
            <a:endParaRPr lang="en-US" dirty="0">
              <a:latin typeface="Time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Fostered poor working </a:t>
            </a:r>
            <a:r>
              <a:rPr lang="en-US" dirty="0" smtClean="0">
                <a:latin typeface="Times" charset="0"/>
                <a:ea typeface="ＭＳ Ｐゴシック" charset="0"/>
              </a:rPr>
              <a:t>conditions </a:t>
            </a:r>
            <a:r>
              <a:rPr lang="en-US" sz="1900" dirty="0" smtClean="0">
                <a:latin typeface="Times" charset="0"/>
                <a:ea typeface="ＭＳ Ｐゴシック" charset="0"/>
              </a:rPr>
              <a:t>(resistant to the expense of correcting them)</a:t>
            </a:r>
            <a:endParaRPr lang="en-US" sz="1900" dirty="0">
              <a:latin typeface="Time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Monopolized trade </a:t>
            </a:r>
            <a:r>
              <a:rPr lang="en-US" dirty="0" smtClean="0">
                <a:latin typeface="Times" charset="0"/>
                <a:ea typeface="ＭＳ Ｐゴシック" charset="0"/>
              </a:rPr>
              <a:t>to </a:t>
            </a:r>
            <a:r>
              <a:rPr lang="en-US" dirty="0">
                <a:latin typeface="Times" charset="0"/>
                <a:ea typeface="ＭＳ Ｐゴシック" charset="0"/>
              </a:rPr>
              <a:t>regulate </a:t>
            </a:r>
            <a:r>
              <a:rPr lang="en-US" dirty="0" smtClean="0">
                <a:latin typeface="Times" charset="0"/>
                <a:ea typeface="ＭＳ Ｐゴシック" charset="0"/>
              </a:rPr>
              <a:t>prices </a:t>
            </a:r>
            <a:r>
              <a:rPr lang="en-US" sz="1900" dirty="0" smtClean="0">
                <a:latin typeface="Times" charset="0"/>
                <a:ea typeface="ＭＳ Ｐゴシック" charset="0"/>
              </a:rPr>
              <a:t>(and increase profits)</a:t>
            </a:r>
            <a:endParaRPr lang="en-US" sz="1900" dirty="0">
              <a:latin typeface="Times" charset="0"/>
              <a:ea typeface="ＭＳ Ｐゴシック" charset="0"/>
            </a:endParaRP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" y="1318892"/>
            <a:ext cx="3882526" cy="3650072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>
                <a:latin typeface="Times" charset="0"/>
                <a:ea typeface="ＭＳ Ｐゴシック" charset="0"/>
              </a:rPr>
              <a:t>Revolutionized</a:t>
            </a:r>
            <a:r>
              <a:rPr lang="en-US" sz="1800" dirty="0">
                <a:latin typeface="Times" charset="0"/>
                <a:ea typeface="ＭＳ Ｐゴシック" charset="0"/>
              </a:rPr>
              <a:t>:</a:t>
            </a:r>
          </a:p>
          <a:p>
            <a:pPr lvl="1"/>
            <a:r>
              <a:rPr lang="en-US" sz="1600" dirty="0" smtClean="0">
                <a:latin typeface="Times" charset="0"/>
                <a:ea typeface="ＭＳ Ｐゴシック" charset="0"/>
              </a:rPr>
              <a:t>Travel, oil production, steel</a:t>
            </a:r>
            <a:endParaRPr lang="en-US" sz="1600" dirty="0">
              <a:latin typeface="Times" charset="0"/>
              <a:ea typeface="ＭＳ Ｐゴシック" charset="0"/>
            </a:endParaRPr>
          </a:p>
          <a:p>
            <a:r>
              <a:rPr lang="en-US" sz="2200" dirty="0" smtClean="0">
                <a:latin typeface="Times" charset="0"/>
                <a:ea typeface="ＭＳ Ｐゴシック" charset="0"/>
              </a:rPr>
              <a:t>Large </a:t>
            </a:r>
            <a:r>
              <a:rPr lang="en-US" sz="2200" dirty="0">
                <a:latin typeface="Times" charset="0"/>
                <a:ea typeface="ＭＳ Ｐゴシック" charset="0"/>
              </a:rPr>
              <a:t>volume of production:</a:t>
            </a:r>
          </a:p>
          <a:p>
            <a:pPr lvl="1"/>
            <a:r>
              <a:rPr lang="en-US" sz="1600" dirty="0">
                <a:latin typeface="Times" charset="0"/>
                <a:ea typeface="ＭＳ Ｐゴシック" charset="0"/>
              </a:rPr>
              <a:t>drove down prices</a:t>
            </a:r>
          </a:p>
          <a:p>
            <a:pPr lvl="1"/>
            <a:r>
              <a:rPr lang="en-US" sz="1600" dirty="0">
                <a:latin typeface="Times" charset="0"/>
                <a:ea typeface="ＭＳ Ｐゴシック" charset="0"/>
              </a:rPr>
              <a:t>created convenience products</a:t>
            </a:r>
          </a:p>
          <a:p>
            <a:pPr lvl="1"/>
            <a:r>
              <a:rPr lang="en-US" sz="1600" dirty="0">
                <a:latin typeface="Times" charset="0"/>
                <a:ea typeface="ＭＳ Ｐゴシック" charset="0"/>
              </a:rPr>
              <a:t>created jobs</a:t>
            </a:r>
          </a:p>
          <a:p>
            <a:r>
              <a:rPr lang="en-US" sz="2200" dirty="0" smtClean="0">
                <a:latin typeface="Times" charset="0"/>
                <a:ea typeface="ＭＳ Ｐゴシック" charset="0"/>
              </a:rPr>
              <a:t>Philanthropy</a:t>
            </a:r>
            <a:endParaRPr lang="en-US" sz="2200" dirty="0">
              <a:latin typeface="Times" charset="0"/>
              <a:ea typeface="ＭＳ Ｐゴシック" charset="0"/>
            </a:endParaRPr>
          </a:p>
          <a:p>
            <a:pPr lvl="1"/>
            <a:r>
              <a:rPr lang="en-US" sz="1600" dirty="0" smtClean="0">
                <a:latin typeface="Times" charset="0"/>
                <a:ea typeface="ＭＳ Ｐゴシック" charset="0"/>
              </a:rPr>
              <a:t>Museums, </a:t>
            </a:r>
            <a:r>
              <a:rPr lang="en-US" sz="1600" dirty="0" smtClean="0">
                <a:latin typeface="Times" charset="0"/>
                <a:ea typeface="ＭＳ Ｐゴシック" charset="0"/>
              </a:rPr>
              <a:t>higher education</a:t>
            </a:r>
            <a:endParaRPr lang="en-US" sz="1600" dirty="0">
              <a:latin typeface="Times" charset="0"/>
              <a:ea typeface="ＭＳ Ｐゴシック" charset="0"/>
            </a:endParaRPr>
          </a:p>
          <a:p>
            <a:r>
              <a:rPr lang="en-US" sz="2200" dirty="0" smtClean="0">
                <a:latin typeface="Times" charset="0"/>
                <a:ea typeface="ＭＳ Ｐゴシック" charset="0"/>
              </a:rPr>
              <a:t>Made America top </a:t>
            </a:r>
            <a:r>
              <a:rPr lang="en-US" sz="2200" dirty="0">
                <a:latin typeface="Times" charset="0"/>
                <a:ea typeface="ＭＳ Ｐゴシック" charset="0"/>
              </a:rPr>
              <a:t>industrial </a:t>
            </a:r>
            <a:r>
              <a:rPr lang="en-US" sz="2200" dirty="0" smtClean="0">
                <a:latin typeface="Times" charset="0"/>
                <a:ea typeface="ＭＳ Ｐゴシック" charset="0"/>
              </a:rPr>
              <a:t>producer in the world</a:t>
            </a:r>
            <a:endParaRPr lang="en-US" sz="2200" dirty="0">
              <a:latin typeface="Times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378" y="1150706"/>
            <a:ext cx="150002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9246" y="1755169"/>
            <a:ext cx="150002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7194"/>
            <a:ext cx="74676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Attempts to Organize National Unions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619" y="759327"/>
            <a:ext cx="5727843" cy="42441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National Labor Union (1866)</a:t>
            </a:r>
          </a:p>
          <a:p>
            <a:pPr lvl="1"/>
            <a:r>
              <a:rPr lang="en-US" u="sng" dirty="0" smtClean="0"/>
              <a:t>Goals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Higher wages</a:t>
            </a:r>
          </a:p>
          <a:p>
            <a:pPr lvl="2"/>
            <a:r>
              <a:rPr lang="en-US" dirty="0" smtClean="0"/>
              <a:t>8-hour workday</a:t>
            </a:r>
          </a:p>
          <a:p>
            <a:pPr lvl="1"/>
            <a:r>
              <a:rPr lang="en-US" dirty="0" smtClean="0"/>
              <a:t>Failed during depression (1873-1877)</a:t>
            </a:r>
          </a:p>
          <a:p>
            <a:r>
              <a:rPr lang="en-US" dirty="0" smtClean="0"/>
              <a:t>Knights of Labor (Powderly, 1869)</a:t>
            </a:r>
          </a:p>
          <a:p>
            <a:pPr lvl="1"/>
            <a:r>
              <a:rPr lang="en-US" dirty="0" smtClean="0"/>
              <a:t>Unskilled</a:t>
            </a:r>
          </a:p>
          <a:p>
            <a:pPr lvl="1"/>
            <a:r>
              <a:rPr lang="en-US" dirty="0" smtClean="0"/>
              <a:t>Included African Americans and Women</a:t>
            </a:r>
          </a:p>
          <a:p>
            <a:pPr lvl="1"/>
            <a:r>
              <a:rPr lang="en-US" u="sng" dirty="0" smtClean="0"/>
              <a:t>Goals</a:t>
            </a:r>
            <a:r>
              <a:rPr lang="en-US" dirty="0" smtClean="0"/>
              <a:t>:</a:t>
            </a:r>
            <a:endParaRPr lang="en-US" dirty="0" smtClean="0"/>
          </a:p>
          <a:p>
            <a:pPr lvl="2"/>
            <a:r>
              <a:rPr lang="en-US" dirty="0" smtClean="0"/>
              <a:t>Worker cooperatives, abolish child labor, abolish trusts</a:t>
            </a:r>
          </a:p>
          <a:p>
            <a:pPr lvl="1"/>
            <a:r>
              <a:rPr lang="en-US" u="sng" dirty="0" smtClean="0"/>
              <a:t>Strategy</a:t>
            </a:r>
            <a:r>
              <a:rPr lang="en-US" dirty="0" smtClean="0"/>
              <a:t>: strikes</a:t>
            </a:r>
          </a:p>
          <a:p>
            <a:r>
              <a:rPr lang="en-US" dirty="0" smtClean="0"/>
              <a:t>American Federation of Labor </a:t>
            </a:r>
            <a:r>
              <a:rPr lang="en-US" dirty="0" smtClean="0"/>
              <a:t>(Samuel Gompers</a:t>
            </a:r>
            <a:r>
              <a:rPr lang="en-US" dirty="0" smtClean="0"/>
              <a:t>, 1886)</a:t>
            </a:r>
          </a:p>
          <a:p>
            <a:pPr lvl="1"/>
            <a:r>
              <a:rPr lang="en-US" dirty="0" smtClean="0"/>
              <a:t>Skilled workers</a:t>
            </a:r>
          </a:p>
          <a:p>
            <a:pPr lvl="1"/>
            <a:r>
              <a:rPr lang="en-US" dirty="0" smtClean="0"/>
              <a:t>Created associations of </a:t>
            </a:r>
            <a:r>
              <a:rPr lang="en-US" dirty="0" smtClean="0"/>
              <a:t>trade </a:t>
            </a:r>
            <a:r>
              <a:rPr lang="en-US" dirty="0" smtClean="0"/>
              <a:t>workers</a:t>
            </a:r>
          </a:p>
          <a:p>
            <a:pPr lvl="1"/>
            <a:r>
              <a:rPr lang="en-US" dirty="0" smtClean="0"/>
              <a:t>Discouraged membership of women, immigrants, and minorities</a:t>
            </a:r>
          </a:p>
          <a:p>
            <a:pPr lvl="1"/>
            <a:r>
              <a:rPr lang="en-US" dirty="0" smtClean="0"/>
              <a:t>Unionism</a:t>
            </a:r>
            <a:endParaRPr lang="en-US" dirty="0" smtClean="0"/>
          </a:p>
          <a:p>
            <a:pPr lvl="2"/>
            <a:r>
              <a:rPr lang="en-US" dirty="0" smtClean="0"/>
              <a:t>Better hours, conditions, wages</a:t>
            </a:r>
          </a:p>
          <a:p>
            <a:pPr lvl="1"/>
            <a:r>
              <a:rPr lang="en-US" u="sng" dirty="0" smtClean="0"/>
              <a:t>Strategies</a:t>
            </a:r>
            <a:r>
              <a:rPr lang="en-US" dirty="0" smtClean="0"/>
              <a:t>: strikes and </a:t>
            </a:r>
            <a:r>
              <a:rPr lang="en-US" b="1" dirty="0" smtClean="0"/>
              <a:t>collective bargaining</a:t>
            </a:r>
            <a:endParaRPr lang="en-US" dirty="0" smtClean="0"/>
          </a:p>
        </p:txBody>
      </p:sp>
      <p:pic>
        <p:nvPicPr>
          <p:cNvPr id="5" name="Content Placeholder 4" descr="1-2-1D15-25-ExplorePAHistory-a0m7g1-a_349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971" r="88" b="1"/>
          <a:stretch/>
        </p:blipFill>
        <p:spPr>
          <a:xfrm>
            <a:off x="5938462" y="1180567"/>
            <a:ext cx="2917861" cy="3095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0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986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Struggle of Organized Labor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654" y="934948"/>
            <a:ext cx="4316976" cy="3328827"/>
          </a:xfrm>
        </p:spPr>
        <p:txBody>
          <a:bodyPr>
            <a:noAutofit/>
          </a:bodyPr>
          <a:lstStyle/>
          <a:p>
            <a:r>
              <a:rPr lang="en-US" sz="1600" dirty="0" smtClean="0">
                <a:sym typeface="Wingdings"/>
              </a:rPr>
              <a:t>Labor Discontent</a:t>
            </a:r>
          </a:p>
          <a:p>
            <a:pPr lvl="1"/>
            <a:r>
              <a:rPr lang="en-US" sz="1400" dirty="0" smtClean="0">
                <a:sym typeface="Wingdings"/>
              </a:rPr>
              <a:t>Poor conditions, long hours, low pay</a:t>
            </a:r>
          </a:p>
          <a:p>
            <a:pPr lvl="1"/>
            <a:r>
              <a:rPr lang="en-US" sz="1400" dirty="0" smtClean="0">
                <a:sym typeface="Wingdings"/>
              </a:rPr>
              <a:t>Workers easily replaceable</a:t>
            </a:r>
          </a:p>
          <a:p>
            <a:r>
              <a:rPr lang="en-US" sz="1600" dirty="0" smtClean="0">
                <a:sym typeface="Wingdings"/>
              </a:rPr>
              <a:t>Industrial Warfare</a:t>
            </a:r>
          </a:p>
          <a:p>
            <a:pPr lvl="1"/>
            <a:r>
              <a:rPr lang="en-US" sz="1400" dirty="0" smtClean="0">
                <a:sym typeface="Wingdings"/>
              </a:rPr>
              <a:t>Lockouts, blacklists, strike-breakers, court injunctions</a:t>
            </a:r>
            <a:endParaRPr lang="en-US" sz="14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Great </a:t>
            </a:r>
            <a:r>
              <a:rPr lang="en-US" sz="1600" dirty="0" smtClean="0">
                <a:sym typeface="Wingdings"/>
              </a:rPr>
              <a:t>Railroad Strike of 1877</a:t>
            </a:r>
          </a:p>
          <a:p>
            <a:pPr lvl="1"/>
            <a:r>
              <a:rPr lang="en-US" sz="1400" dirty="0" smtClean="0">
                <a:sym typeface="Wingdings"/>
              </a:rPr>
              <a:t>Began with B &amp; O Railroad and spread to 11 states and 500,000 workers from other industries</a:t>
            </a:r>
          </a:p>
          <a:p>
            <a:pPr lvl="1"/>
            <a:r>
              <a:rPr lang="en-US" sz="1400" dirty="0" smtClean="0">
                <a:sym typeface="Wingdings"/>
              </a:rPr>
              <a:t>President Hayes </a:t>
            </a:r>
            <a:r>
              <a:rPr lang="en-US" sz="1400" dirty="0" smtClean="0">
                <a:sym typeface="Wingdings"/>
              </a:rPr>
              <a:t>forced to call in troops to end </a:t>
            </a:r>
            <a:r>
              <a:rPr lang="en-US" sz="1400" dirty="0" smtClean="0">
                <a:sym typeface="Wingdings"/>
              </a:rPr>
              <a:t>strike. Results</a:t>
            </a:r>
            <a:r>
              <a:rPr lang="en-US" sz="1400" dirty="0" smtClean="0">
                <a:sym typeface="Wingdings"/>
              </a:rPr>
              <a:t>:</a:t>
            </a:r>
          </a:p>
          <a:p>
            <a:pPr lvl="2"/>
            <a:r>
              <a:rPr lang="en-US" sz="1200" dirty="0" smtClean="0">
                <a:sym typeface="Wingdings"/>
              </a:rPr>
              <a:t>Millions in damages and over 100 dead</a:t>
            </a:r>
          </a:p>
          <a:p>
            <a:pPr lvl="2"/>
            <a:r>
              <a:rPr lang="en-US" sz="1200" dirty="0" smtClean="0">
                <a:sym typeface="Wingdings"/>
              </a:rPr>
              <a:t>Some employers began to address workers’ grievances</a:t>
            </a:r>
          </a:p>
          <a:p>
            <a:pPr lvl="2"/>
            <a:r>
              <a:rPr lang="en-US" sz="1200" dirty="0" smtClean="0">
                <a:sym typeface="Wingdings"/>
              </a:rPr>
              <a:t>Strengthened resolve for organized labor</a:t>
            </a:r>
          </a:p>
        </p:txBody>
      </p:sp>
      <p:pic>
        <p:nvPicPr>
          <p:cNvPr id="6" name="Content Placeholder 5" descr="m11-hay1-1877-480[1]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96" r="-543" b="231"/>
          <a:stretch/>
        </p:blipFill>
        <p:spPr>
          <a:xfrm>
            <a:off x="4674742" y="1493810"/>
            <a:ext cx="4191856" cy="2496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0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7194"/>
            <a:ext cx="74676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Major Strikes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266" y="672681"/>
            <a:ext cx="5450440" cy="4490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Haymarket Riot (Chicago, 1886)</a:t>
            </a:r>
          </a:p>
          <a:p>
            <a:pPr lvl="1"/>
            <a:r>
              <a:rPr lang="en-US" sz="2100" dirty="0" smtClean="0"/>
              <a:t>May Day strike at McCormick plant</a:t>
            </a:r>
          </a:p>
          <a:p>
            <a:pPr lvl="1"/>
            <a:r>
              <a:rPr lang="en-US" sz="2100" dirty="0" smtClean="0"/>
              <a:t>Blamed on Knights of Labor</a:t>
            </a:r>
          </a:p>
          <a:p>
            <a:pPr lvl="1"/>
            <a:r>
              <a:rPr lang="en-US" sz="2100" dirty="0" smtClean="0"/>
              <a:t>Became symbol of anarchist movement</a:t>
            </a:r>
            <a:endParaRPr lang="en-US" dirty="0" smtClean="0"/>
          </a:p>
          <a:p>
            <a:r>
              <a:rPr lang="en-US" dirty="0" smtClean="0"/>
              <a:t>Homestead Strike (Pittsburgh, 1892)</a:t>
            </a:r>
          </a:p>
          <a:p>
            <a:pPr lvl="1"/>
            <a:r>
              <a:rPr lang="en-US" sz="2100" dirty="0" smtClean="0"/>
              <a:t>Frick vs. steel workers</a:t>
            </a:r>
          </a:p>
          <a:p>
            <a:pPr lvl="1"/>
            <a:r>
              <a:rPr lang="en-US" sz="2100" dirty="0" smtClean="0"/>
              <a:t>Use of </a:t>
            </a:r>
            <a:r>
              <a:rPr lang="en-US" sz="2100" dirty="0" err="1" smtClean="0"/>
              <a:t>Pinkertons</a:t>
            </a:r>
            <a:r>
              <a:rPr lang="en-US" sz="2100" dirty="0" smtClean="0"/>
              <a:t> &amp; strikebreakers</a:t>
            </a:r>
          </a:p>
          <a:p>
            <a:pPr lvl="1"/>
            <a:r>
              <a:rPr lang="en-US" sz="2100" dirty="0" smtClean="0"/>
              <a:t>Failure</a:t>
            </a:r>
          </a:p>
          <a:p>
            <a:r>
              <a:rPr lang="en-US" dirty="0" smtClean="0"/>
              <a:t>Pullman Strike (Chicago, 1894)</a:t>
            </a:r>
          </a:p>
          <a:p>
            <a:pPr lvl="1"/>
            <a:r>
              <a:rPr lang="en-US" sz="2100" dirty="0" smtClean="0"/>
              <a:t>American Railway Union (Debs)</a:t>
            </a:r>
          </a:p>
          <a:p>
            <a:pPr lvl="1"/>
            <a:r>
              <a:rPr lang="en-US" sz="2100" dirty="0" smtClean="0"/>
              <a:t>Cleveland </a:t>
            </a:r>
            <a:r>
              <a:rPr lang="en-US" sz="2100" dirty="0" smtClean="0"/>
              <a:t>sent </a:t>
            </a:r>
            <a:r>
              <a:rPr lang="en-US" sz="2100" dirty="0" smtClean="0"/>
              <a:t>army and federal court issues injunction – mail </a:t>
            </a:r>
            <a:r>
              <a:rPr lang="en-US" sz="2100" dirty="0" smtClean="0"/>
              <a:t>service</a:t>
            </a:r>
            <a:endParaRPr lang="en-US" sz="2100" dirty="0" smtClean="0"/>
          </a:p>
          <a:p>
            <a:pPr lvl="1"/>
            <a:r>
              <a:rPr lang="en-US" sz="2100" dirty="0" smtClean="0"/>
              <a:t>Led to formation of American Socialist Party (1900)</a:t>
            </a:r>
          </a:p>
          <a:p>
            <a:r>
              <a:rPr lang="en-US" dirty="0" smtClean="0"/>
              <a:t>Impact of Strikes</a:t>
            </a:r>
          </a:p>
          <a:p>
            <a:pPr lvl="1"/>
            <a:r>
              <a:rPr lang="en-US" sz="2100" dirty="0" smtClean="0"/>
              <a:t>Limited success, mostly failures</a:t>
            </a:r>
          </a:p>
          <a:p>
            <a:pPr lvl="1"/>
            <a:r>
              <a:rPr lang="en-US" sz="2100" dirty="0" smtClean="0"/>
              <a:t>By 1900, only 3% of workers belong to unions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7353" y="230892"/>
            <a:ext cx="2075379" cy="2773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481" y="2527281"/>
            <a:ext cx="3452117" cy="2359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0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9"/>
            <a:ext cx="7467600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Technology and Innovations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530" y="879169"/>
            <a:ext cx="4212195" cy="39350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Inventions</a:t>
            </a:r>
          </a:p>
          <a:p>
            <a:pPr lvl="1"/>
            <a:r>
              <a:rPr lang="en-US" dirty="0" smtClean="0"/>
              <a:t>Telegraph</a:t>
            </a:r>
          </a:p>
          <a:p>
            <a:pPr lvl="2"/>
            <a:r>
              <a:rPr lang="en-US" dirty="0" smtClean="0"/>
              <a:t>Morse (1844)</a:t>
            </a:r>
          </a:p>
          <a:p>
            <a:pPr lvl="2"/>
            <a:r>
              <a:rPr lang="en-US" dirty="0" smtClean="0"/>
              <a:t>Field</a:t>
            </a:r>
          </a:p>
          <a:p>
            <a:pPr lvl="3"/>
            <a:r>
              <a:rPr lang="en-US" dirty="0" smtClean="0"/>
              <a:t>Transatlantic cable (1866)</a:t>
            </a:r>
          </a:p>
          <a:p>
            <a:pPr lvl="1"/>
            <a:r>
              <a:rPr lang="en-US" dirty="0" smtClean="0"/>
              <a:t>Conveniences</a:t>
            </a:r>
          </a:p>
          <a:p>
            <a:pPr lvl="2"/>
            <a:r>
              <a:rPr lang="en-US" dirty="0" smtClean="0"/>
              <a:t>Typewriter (Remington, 1867)</a:t>
            </a:r>
          </a:p>
          <a:p>
            <a:pPr lvl="2"/>
            <a:r>
              <a:rPr lang="en-US" dirty="0" smtClean="0"/>
              <a:t>Telephone (Bell, 1876)</a:t>
            </a:r>
          </a:p>
          <a:p>
            <a:pPr lvl="2"/>
            <a:r>
              <a:rPr lang="en-US" dirty="0" smtClean="0"/>
              <a:t>Cash register (1879)</a:t>
            </a:r>
          </a:p>
          <a:p>
            <a:pPr lvl="2"/>
            <a:r>
              <a:rPr lang="en-US" dirty="0" smtClean="0"/>
              <a:t>Adding machine (1888)</a:t>
            </a:r>
          </a:p>
          <a:p>
            <a:pPr lvl="2"/>
            <a:r>
              <a:rPr lang="en-US" dirty="0" smtClean="0"/>
              <a:t>Kodak Camera (Eastman, 1888)</a:t>
            </a:r>
          </a:p>
          <a:p>
            <a:pPr lvl="2"/>
            <a:r>
              <a:rPr lang="en-US" dirty="0" smtClean="0"/>
              <a:t>Safety blade (Gillette, 1895)</a:t>
            </a:r>
          </a:p>
        </p:txBody>
      </p:sp>
      <p:pic>
        <p:nvPicPr>
          <p:cNvPr id="5" name="Content Placeholder 4" descr="the-first-submarine-transatlantic-telephone-cable-system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r="1029" b="511"/>
          <a:stretch/>
        </p:blipFill>
        <p:spPr>
          <a:xfrm>
            <a:off x="5030897" y="729465"/>
            <a:ext cx="3619943" cy="2332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AMa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12" y="3160109"/>
            <a:ext cx="4132766" cy="1812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6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9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“Let There Be Light”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951" y="879169"/>
            <a:ext cx="4986143" cy="41507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“Wizard of Menlo Park”</a:t>
            </a:r>
          </a:p>
          <a:p>
            <a:pPr lvl="1"/>
            <a:r>
              <a:rPr lang="en-US" dirty="0" smtClean="0"/>
              <a:t>More than 1,000 inventions</a:t>
            </a:r>
          </a:p>
          <a:p>
            <a:pPr lvl="2"/>
            <a:r>
              <a:rPr lang="en-US" dirty="0" smtClean="0"/>
              <a:t>Vote-recording machine </a:t>
            </a:r>
          </a:p>
          <a:p>
            <a:pPr lvl="2"/>
            <a:r>
              <a:rPr lang="en-US" dirty="0" smtClean="0"/>
              <a:t>Phonograph</a:t>
            </a:r>
            <a:endParaRPr lang="en-US" dirty="0" smtClean="0"/>
          </a:p>
          <a:p>
            <a:pPr lvl="2"/>
            <a:r>
              <a:rPr lang="en-US" dirty="0" smtClean="0"/>
              <a:t>Mimeograph</a:t>
            </a:r>
          </a:p>
          <a:p>
            <a:pPr lvl="2"/>
            <a:r>
              <a:rPr lang="en-US" dirty="0" smtClean="0"/>
              <a:t>Motion-picture</a:t>
            </a:r>
          </a:p>
          <a:p>
            <a:pPr lvl="2"/>
            <a:r>
              <a:rPr lang="en-US" dirty="0" smtClean="0"/>
              <a:t>Light bulb</a:t>
            </a:r>
          </a:p>
          <a:p>
            <a:r>
              <a:rPr lang="en-US" dirty="0" smtClean="0"/>
              <a:t>Edison vs. Westinghouse</a:t>
            </a:r>
          </a:p>
          <a:p>
            <a:pPr lvl="1"/>
            <a:r>
              <a:rPr lang="en-US" dirty="0" smtClean="0"/>
              <a:t>Direct current vs. alternating </a:t>
            </a:r>
            <a:r>
              <a:rPr lang="en-US" dirty="0" smtClean="0"/>
              <a:t>current</a:t>
            </a:r>
            <a:endParaRPr lang="en-US" dirty="0" smtClean="0">
              <a:sym typeface="Wingdings"/>
            </a:endParaRPr>
          </a:p>
          <a:p>
            <a:r>
              <a:rPr lang="en-US" u="sng" dirty="0" smtClean="0">
                <a:sym typeface="Wingdings"/>
              </a:rPr>
              <a:t>Impact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smtClean="0">
                <a:sym typeface="Wingdings"/>
              </a:rPr>
              <a:t>Westinghouse wins contract for World’s Columbian Exhibition, 1893</a:t>
            </a:r>
          </a:p>
          <a:p>
            <a:pPr lvl="1"/>
            <a:r>
              <a:rPr lang="en-US" dirty="0" smtClean="0">
                <a:sym typeface="Wingdings"/>
              </a:rPr>
              <a:t>Electrified cities</a:t>
            </a:r>
          </a:p>
          <a:p>
            <a:pPr lvl="2"/>
            <a:r>
              <a:rPr lang="en-US" dirty="0" smtClean="0">
                <a:sym typeface="Wingdings"/>
              </a:rPr>
              <a:t>Streets, streetcars, subways, machinery, and appliances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7" y="164387"/>
            <a:ext cx="3256714" cy="3236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867" y="2668896"/>
            <a:ext cx="3421296" cy="227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7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9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Marketing Consumer Goods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661" y="879168"/>
            <a:ext cx="5212175" cy="40729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Department Stores</a:t>
            </a:r>
          </a:p>
          <a:p>
            <a:pPr lvl="1"/>
            <a:r>
              <a:rPr lang="en-US" dirty="0" smtClean="0"/>
              <a:t>Cities</a:t>
            </a:r>
          </a:p>
          <a:p>
            <a:pPr lvl="2"/>
            <a:r>
              <a:rPr lang="en-US" dirty="0" smtClean="0"/>
              <a:t>RH Macy’s (NY)</a:t>
            </a:r>
          </a:p>
          <a:p>
            <a:pPr lvl="2"/>
            <a:r>
              <a:rPr lang="en-US" dirty="0" smtClean="0"/>
              <a:t>Marshall Field’s (Chicago)</a:t>
            </a:r>
          </a:p>
          <a:p>
            <a:pPr lvl="1"/>
            <a:r>
              <a:rPr lang="en-US" dirty="0" smtClean="0"/>
              <a:t>Rural America</a:t>
            </a:r>
          </a:p>
          <a:p>
            <a:pPr lvl="2"/>
            <a:r>
              <a:rPr lang="en-US" dirty="0" smtClean="0"/>
              <a:t>Woolworth’s</a:t>
            </a:r>
          </a:p>
          <a:p>
            <a:pPr lvl="2"/>
            <a:r>
              <a:rPr lang="en-US" b="1" dirty="0" smtClean="0"/>
              <a:t>RFD </a:t>
            </a:r>
            <a:r>
              <a:rPr lang="en-US" dirty="0" smtClean="0"/>
              <a:t>(Rural Free Delivery)</a:t>
            </a:r>
          </a:p>
          <a:p>
            <a:pPr lvl="3"/>
            <a:r>
              <a:rPr lang="en-US" dirty="0" smtClean="0"/>
              <a:t>Sears-Roebuck</a:t>
            </a:r>
          </a:p>
          <a:p>
            <a:pPr lvl="3"/>
            <a:r>
              <a:rPr lang="en-US" dirty="0" smtClean="0"/>
              <a:t>Montgomery Ward</a:t>
            </a:r>
          </a:p>
          <a:p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Packaged foods</a:t>
            </a:r>
          </a:p>
          <a:p>
            <a:pPr lvl="2"/>
            <a:r>
              <a:rPr lang="en-US" dirty="0" smtClean="0"/>
              <a:t>Kellogg and </a:t>
            </a:r>
            <a:r>
              <a:rPr lang="en-US" dirty="0" smtClean="0"/>
              <a:t>Post</a:t>
            </a:r>
            <a:endParaRPr lang="en-US" dirty="0" smtClean="0"/>
          </a:p>
          <a:p>
            <a:pPr lvl="1"/>
            <a:r>
              <a:rPr lang="en-US" dirty="0" smtClean="0"/>
              <a:t>Refrigerated Car (Swift)</a:t>
            </a:r>
          </a:p>
          <a:p>
            <a:pPr lvl="2"/>
            <a:r>
              <a:rPr lang="en-US" dirty="0" smtClean="0"/>
              <a:t>Mass produced </a:t>
            </a:r>
            <a:r>
              <a:rPr lang="en-US" dirty="0" smtClean="0"/>
              <a:t>meats/vegetables</a:t>
            </a:r>
            <a:endParaRPr lang="en-US" dirty="0" smtClean="0"/>
          </a:p>
          <a:p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Birth of the consumer </a:t>
            </a:r>
            <a:r>
              <a:rPr lang="en-US" dirty="0" smtClean="0"/>
              <a:t>culture</a:t>
            </a:r>
            <a:endParaRPr lang="en-US" b="1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 descr="Sears,_Robuck_&amp;_Co._letterhead_1907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" r="-833" b="1319"/>
          <a:stretch/>
        </p:blipFill>
        <p:spPr>
          <a:xfrm>
            <a:off x="4207132" y="976045"/>
            <a:ext cx="4669740" cy="1869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ref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34" y="3058039"/>
            <a:ext cx="4631172" cy="1730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4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“Forgotten Presidents”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16930" cy="3834186"/>
          </a:xfrm>
        </p:spPr>
        <p:txBody>
          <a:bodyPr/>
          <a:lstStyle/>
          <a:p>
            <a:r>
              <a:rPr lang="en-US" b="1" dirty="0"/>
              <a:t>Rutherford B. </a:t>
            </a:r>
            <a:r>
              <a:rPr lang="en-US" b="1" dirty="0" smtClean="0"/>
              <a:t>Hayes </a:t>
            </a:r>
            <a:r>
              <a:rPr lang="en-US" sz="2000" b="1" dirty="0" smtClean="0"/>
              <a:t>(</a:t>
            </a:r>
            <a:r>
              <a:rPr lang="en-US" sz="2000" dirty="0" smtClean="0"/>
              <a:t>1877-1881)</a:t>
            </a:r>
            <a:endParaRPr lang="en-US" sz="2000" dirty="0"/>
          </a:p>
          <a:p>
            <a:r>
              <a:rPr lang="en-US" b="1" dirty="0" smtClean="0"/>
              <a:t>James </a:t>
            </a:r>
            <a:r>
              <a:rPr lang="en-US" b="1" dirty="0"/>
              <a:t>A. </a:t>
            </a:r>
            <a:r>
              <a:rPr lang="en-US" b="1" dirty="0" smtClean="0"/>
              <a:t>Garfield </a:t>
            </a:r>
            <a:r>
              <a:rPr lang="en-US" sz="2000" b="1" dirty="0" smtClean="0"/>
              <a:t>(</a:t>
            </a:r>
            <a:r>
              <a:rPr lang="en-US" sz="2000" dirty="0"/>
              <a:t>March 4, 1881 – September 19, </a:t>
            </a:r>
            <a:r>
              <a:rPr lang="en-US" sz="2000" dirty="0" smtClean="0"/>
              <a:t>1881) </a:t>
            </a:r>
            <a:endParaRPr lang="en-US" sz="2000" dirty="0"/>
          </a:p>
          <a:p>
            <a:r>
              <a:rPr lang="en-US" b="1" dirty="0" smtClean="0"/>
              <a:t>Chester </a:t>
            </a:r>
            <a:r>
              <a:rPr lang="en-US" b="1" dirty="0"/>
              <a:t>A. </a:t>
            </a:r>
            <a:r>
              <a:rPr lang="en-US" b="1" dirty="0" smtClean="0"/>
              <a:t>Arthur </a:t>
            </a:r>
            <a:r>
              <a:rPr lang="en-US" sz="2000" dirty="0" smtClean="0"/>
              <a:t>(1881-1885)</a:t>
            </a:r>
            <a:endParaRPr lang="en-US" sz="2000" dirty="0"/>
          </a:p>
          <a:p>
            <a:r>
              <a:rPr lang="en-US" b="1" dirty="0" smtClean="0"/>
              <a:t>Grover Cleveland </a:t>
            </a:r>
            <a:r>
              <a:rPr lang="en-US" sz="2000" dirty="0" smtClean="0"/>
              <a:t>(1885-1889), (1893-1897)</a:t>
            </a:r>
            <a:endParaRPr lang="en-US" sz="2000" dirty="0"/>
          </a:p>
          <a:p>
            <a:r>
              <a:rPr lang="en-US" b="1" dirty="0" smtClean="0"/>
              <a:t>Benjamin </a:t>
            </a:r>
            <a:r>
              <a:rPr lang="en-US" b="1" dirty="0"/>
              <a:t>Harrison</a:t>
            </a:r>
            <a:r>
              <a:rPr lang="en-US" dirty="0"/>
              <a:t> </a:t>
            </a:r>
            <a:r>
              <a:rPr lang="en-US" sz="2000" dirty="0" smtClean="0"/>
              <a:t>(1889-1893)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7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1"/>
            <a:ext cx="7467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United States by 1900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6056"/>
            <a:ext cx="3657600" cy="357740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Leading industrial power in the world</a:t>
            </a:r>
          </a:p>
          <a:p>
            <a:pPr lvl="1"/>
            <a:r>
              <a:rPr lang="en-US" sz="1900" dirty="0" smtClean="0"/>
              <a:t>Pr</a:t>
            </a:r>
            <a:r>
              <a:rPr lang="en-US" sz="1900" dirty="0" smtClean="0"/>
              <a:t>oduced more than all </a:t>
            </a:r>
            <a:r>
              <a:rPr lang="en-US" sz="1900" dirty="0" smtClean="0"/>
              <a:t>European powers</a:t>
            </a:r>
          </a:p>
          <a:p>
            <a:r>
              <a:rPr lang="en-US" dirty="0" smtClean="0"/>
              <a:t>Wealth of natural resources</a:t>
            </a:r>
          </a:p>
          <a:p>
            <a:r>
              <a:rPr lang="en-US" dirty="0" smtClean="0"/>
              <a:t>Tremendous labor supply</a:t>
            </a:r>
          </a:p>
          <a:p>
            <a:r>
              <a:rPr lang="en-US" dirty="0"/>
              <a:t>I</a:t>
            </a:r>
            <a:r>
              <a:rPr lang="en-US" dirty="0" smtClean="0"/>
              <a:t>ncreasing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Large investment of capital</a:t>
            </a:r>
          </a:p>
          <a:p>
            <a:r>
              <a:rPr lang="en-US" dirty="0" smtClean="0"/>
              <a:t>Extreme ingenuity and productivity</a:t>
            </a:r>
          </a:p>
          <a:p>
            <a:pPr lvl="1"/>
            <a:r>
              <a:rPr lang="en-US" sz="1900" dirty="0" smtClean="0"/>
              <a:t>More than 400,000 patents filed from 1860-1900</a:t>
            </a:r>
          </a:p>
          <a:p>
            <a:r>
              <a:rPr lang="en-US" sz="2200" dirty="0" smtClean="0"/>
              <a:t>Business-friendly government policies</a:t>
            </a:r>
          </a:p>
          <a:p>
            <a:pPr lvl="1"/>
            <a:r>
              <a:rPr lang="en-US" sz="1900" dirty="0" smtClean="0"/>
              <a:t>Subsidies, land-grants, loans, and protective tariffs</a:t>
            </a:r>
          </a:p>
          <a:p>
            <a:r>
              <a:rPr lang="en-US" dirty="0" smtClean="0"/>
              <a:t>A new class of entrepreneurs </a:t>
            </a:r>
            <a:endParaRPr lang="en-US" dirty="0"/>
          </a:p>
        </p:txBody>
      </p:sp>
      <p:pic>
        <p:nvPicPr>
          <p:cNvPr id="5" name="Content Placeholder 4" descr="Graph_rel_share_world_manuf_1750_1900_02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5" r="2770" b="-76"/>
          <a:stretch/>
        </p:blipFill>
        <p:spPr>
          <a:xfrm>
            <a:off x="4331622" y="1366463"/>
            <a:ext cx="4360316" cy="2568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1"/>
            <a:ext cx="7467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Business of Railroads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341" y="915981"/>
            <a:ext cx="4924512" cy="39525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 smtClean="0"/>
              <a:t>in </a:t>
            </a:r>
            <a:r>
              <a:rPr lang="en-US" dirty="0" smtClean="0"/>
              <a:t>RR </a:t>
            </a:r>
            <a:r>
              <a:rPr lang="en-US" dirty="0" smtClean="0"/>
              <a:t>following the Civil War</a:t>
            </a:r>
          </a:p>
          <a:p>
            <a:pPr lvl="1"/>
            <a:r>
              <a:rPr lang="en-US" u="sng" dirty="0" smtClean="0"/>
              <a:t>Created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Mass production</a:t>
            </a:r>
          </a:p>
          <a:p>
            <a:pPr lvl="2"/>
            <a:r>
              <a:rPr lang="en-US" dirty="0" smtClean="0"/>
              <a:t>Mass markets</a:t>
            </a:r>
          </a:p>
          <a:p>
            <a:pPr lvl="2"/>
            <a:r>
              <a:rPr lang="en-US" dirty="0" smtClean="0"/>
              <a:t>Mass consumption</a:t>
            </a:r>
          </a:p>
          <a:p>
            <a:pPr lvl="2"/>
            <a:r>
              <a:rPr lang="en-US" dirty="0" smtClean="0"/>
              <a:t>Economic specialization</a:t>
            </a:r>
          </a:p>
          <a:p>
            <a:pPr lvl="1"/>
            <a:r>
              <a:rPr lang="en-US" u="sng" dirty="0" smtClean="0"/>
              <a:t>Impact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Growth of related industries:</a:t>
            </a:r>
          </a:p>
          <a:p>
            <a:pPr lvl="3"/>
            <a:r>
              <a:rPr lang="en-US" dirty="0" smtClean="0"/>
              <a:t>Coal, steel, travel and transportation</a:t>
            </a:r>
          </a:p>
          <a:p>
            <a:pPr lvl="2"/>
            <a:r>
              <a:rPr lang="en-US" dirty="0" smtClean="0"/>
              <a:t>Time zones (1883)</a:t>
            </a:r>
          </a:p>
          <a:p>
            <a:pPr lvl="2"/>
            <a:r>
              <a:rPr lang="en-US" dirty="0" smtClean="0"/>
              <a:t>Boom in stockholder corporations</a:t>
            </a:r>
          </a:p>
          <a:p>
            <a:r>
              <a:rPr lang="en-US" dirty="0" smtClean="0"/>
              <a:t>Other Developments</a:t>
            </a:r>
          </a:p>
          <a:p>
            <a:pPr lvl="1"/>
            <a:r>
              <a:rPr lang="en-US" dirty="0" smtClean="0"/>
              <a:t>Technology </a:t>
            </a:r>
            <a:r>
              <a:rPr lang="en-US" dirty="0" smtClean="0"/>
              <a:t>and </a:t>
            </a:r>
            <a:r>
              <a:rPr lang="en-US" dirty="0" smtClean="0"/>
              <a:t>Safety</a:t>
            </a:r>
          </a:p>
          <a:p>
            <a:pPr lvl="2"/>
            <a:r>
              <a:rPr lang="en-US" dirty="0" smtClean="0"/>
              <a:t>Airbrakes, </a:t>
            </a:r>
            <a:r>
              <a:rPr lang="en-US" dirty="0" smtClean="0"/>
              <a:t>telegraphy</a:t>
            </a:r>
            <a:endParaRPr lang="en-US" dirty="0" smtClean="0"/>
          </a:p>
          <a:p>
            <a:pPr lvl="1"/>
            <a:r>
              <a:rPr lang="en-US" dirty="0" smtClean="0"/>
              <a:t>Government Subsidies</a:t>
            </a:r>
          </a:p>
          <a:p>
            <a:endParaRPr lang="en-US" dirty="0"/>
          </a:p>
        </p:txBody>
      </p:sp>
      <p:pic>
        <p:nvPicPr>
          <p:cNvPr id="6" name="Content Placeholder 5" descr="RR1890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" r="191" b="-216"/>
          <a:stretch/>
        </p:blipFill>
        <p:spPr>
          <a:xfrm>
            <a:off x="5114853" y="1119883"/>
            <a:ext cx="3875035" cy="2506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1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73" y="132355"/>
            <a:ext cx="433739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Railroad Expansion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89" y="1013209"/>
            <a:ext cx="5568571" cy="39525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Eastern Trunk Lines</a:t>
            </a:r>
          </a:p>
          <a:p>
            <a:pPr lvl="1"/>
            <a:r>
              <a:rPr lang="en-US" dirty="0" smtClean="0"/>
              <a:t>Consolidation of competing </a:t>
            </a:r>
            <a:r>
              <a:rPr lang="en-US" dirty="0" smtClean="0"/>
              <a:t>RR</a:t>
            </a:r>
            <a:endParaRPr lang="en-US" dirty="0" smtClean="0"/>
          </a:p>
          <a:p>
            <a:pPr lvl="2"/>
            <a:r>
              <a:rPr lang="en-US" dirty="0" smtClean="0"/>
              <a:t>Vanderbilt’s New York Central (1867)</a:t>
            </a:r>
          </a:p>
          <a:p>
            <a:pPr lvl="2"/>
            <a:r>
              <a:rPr lang="en-US" dirty="0" smtClean="0"/>
              <a:t>Baltimore </a:t>
            </a:r>
            <a:r>
              <a:rPr lang="en-US" dirty="0" smtClean="0"/>
              <a:t>and Ohio, Pennsylvania RR</a:t>
            </a:r>
            <a:endParaRPr lang="en-US" dirty="0" smtClean="0"/>
          </a:p>
          <a:p>
            <a:r>
              <a:rPr lang="en-US" dirty="0" smtClean="0"/>
              <a:t>Western Railroads</a:t>
            </a:r>
          </a:p>
          <a:p>
            <a:pPr lvl="1"/>
            <a:r>
              <a:rPr lang="en-US" dirty="0" smtClean="0"/>
              <a:t>Impact of Federal Land Grants</a:t>
            </a:r>
          </a:p>
          <a:p>
            <a:pPr lvl="2"/>
            <a:r>
              <a:rPr lang="en-US" dirty="0" smtClean="0"/>
              <a:t>Homestead Act (1862)</a:t>
            </a:r>
          </a:p>
          <a:p>
            <a:pPr lvl="2"/>
            <a:r>
              <a:rPr lang="en-US" dirty="0" smtClean="0"/>
              <a:t>Pacific Railway Act (1862)</a:t>
            </a:r>
          </a:p>
          <a:p>
            <a:r>
              <a:rPr lang="en-US" dirty="0" smtClean="0"/>
              <a:t>Transcontinental Railroads</a:t>
            </a:r>
          </a:p>
          <a:p>
            <a:pPr lvl="1"/>
            <a:r>
              <a:rPr lang="en-US" dirty="0" smtClean="0"/>
              <a:t>Central Pacific and Union Pacific</a:t>
            </a:r>
          </a:p>
          <a:p>
            <a:pPr lvl="2"/>
            <a:r>
              <a:rPr lang="en-US" dirty="0" smtClean="0"/>
              <a:t>CA’s “Big Four”</a:t>
            </a:r>
          </a:p>
          <a:p>
            <a:pPr lvl="1"/>
            <a:r>
              <a:rPr lang="en-US" dirty="0" smtClean="0"/>
              <a:t>The Southern Pacific</a:t>
            </a:r>
          </a:p>
          <a:p>
            <a:pPr lvl="1"/>
            <a:r>
              <a:rPr lang="en-US" dirty="0" smtClean="0"/>
              <a:t>Atchison, Topeka, and Santa Fe</a:t>
            </a:r>
          </a:p>
          <a:p>
            <a:pPr lvl="1"/>
            <a:r>
              <a:rPr lang="en-US" dirty="0" smtClean="0"/>
              <a:t>Northern Pacific</a:t>
            </a:r>
            <a:endParaRPr lang="en-US" dirty="0"/>
          </a:p>
        </p:txBody>
      </p:sp>
      <p:pic>
        <p:nvPicPr>
          <p:cNvPr id="5" name="Content Placeholder 4" descr="DIVI36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" r="1984" b="-1329"/>
          <a:stretch/>
        </p:blipFill>
        <p:spPr>
          <a:xfrm>
            <a:off x="4982966" y="287677"/>
            <a:ext cx="3708972" cy="2351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8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52" y="-70111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Competition and Consolidation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937" y="787140"/>
            <a:ext cx="4914238" cy="43563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Investments lead to </a:t>
            </a:r>
            <a:r>
              <a:rPr lang="en-US" dirty="0" smtClean="0"/>
              <a:t>over-speculation </a:t>
            </a:r>
            <a:r>
              <a:rPr lang="en-US" dirty="0" smtClean="0"/>
              <a:t>and corruption</a:t>
            </a:r>
          </a:p>
          <a:p>
            <a:pPr lvl="1"/>
            <a:r>
              <a:rPr lang="en-US" dirty="0" smtClean="0"/>
              <a:t>Jay Gould</a:t>
            </a:r>
          </a:p>
          <a:p>
            <a:pPr lvl="2"/>
            <a:r>
              <a:rPr lang="en-US" dirty="0" smtClean="0"/>
              <a:t>Overexpansion and stock-watering</a:t>
            </a:r>
          </a:p>
          <a:p>
            <a:pPr lvl="1"/>
            <a:r>
              <a:rPr lang="en-US" dirty="0" smtClean="0"/>
              <a:t>RR companies begin to offer rebates and kickbacks to maintain competition</a:t>
            </a:r>
          </a:p>
          <a:p>
            <a:pPr lvl="2"/>
            <a:r>
              <a:rPr lang="en-US" dirty="0" smtClean="0"/>
              <a:t>Offers for large companies, punished small farmers</a:t>
            </a:r>
          </a:p>
          <a:p>
            <a:pPr lvl="1"/>
            <a:r>
              <a:rPr lang="en-US" dirty="0" smtClean="0"/>
              <a:t>Formation of pools</a:t>
            </a:r>
          </a:p>
          <a:p>
            <a:pPr lvl="2"/>
            <a:r>
              <a:rPr lang="en-US" dirty="0" smtClean="0"/>
              <a:t>Fixed rates</a:t>
            </a:r>
          </a:p>
          <a:p>
            <a:r>
              <a:rPr lang="en-US" dirty="0" smtClean="0"/>
              <a:t>Panic of 1893</a:t>
            </a:r>
          </a:p>
          <a:p>
            <a:pPr lvl="1"/>
            <a:r>
              <a:rPr lang="en-US" dirty="0" smtClean="0"/>
              <a:t>25% of </a:t>
            </a:r>
            <a:r>
              <a:rPr lang="en-US" dirty="0" smtClean="0"/>
              <a:t>all </a:t>
            </a:r>
            <a:r>
              <a:rPr lang="en-US" dirty="0" smtClean="0"/>
              <a:t>RR </a:t>
            </a:r>
            <a:r>
              <a:rPr lang="en-US" dirty="0" smtClean="0"/>
              <a:t>bankrupt</a:t>
            </a:r>
          </a:p>
          <a:p>
            <a:pPr lvl="1"/>
            <a:r>
              <a:rPr lang="en-US" dirty="0" smtClean="0"/>
              <a:t>Rise of JP Morgan</a:t>
            </a:r>
          </a:p>
          <a:p>
            <a:pPr lvl="2"/>
            <a:r>
              <a:rPr lang="en-US" dirty="0" smtClean="0"/>
              <a:t>Consolidation = elimination of competition</a:t>
            </a:r>
          </a:p>
          <a:p>
            <a:pPr lvl="1"/>
            <a:r>
              <a:rPr lang="en-US" dirty="0" smtClean="0"/>
              <a:t>By 1900, seven companies controlled 2/3 of </a:t>
            </a:r>
            <a:r>
              <a:rPr lang="en-US" dirty="0" smtClean="0"/>
              <a:t>RR</a:t>
            </a:r>
            <a:endParaRPr lang="en-US" dirty="0"/>
          </a:p>
        </p:txBody>
      </p:sp>
      <p:pic>
        <p:nvPicPr>
          <p:cNvPr id="5" name="Content Placeholder 4" descr="Jay_Gould's_Private_Bowling_Alley_-_Opper_188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" r="-1060"/>
          <a:stretch>
            <a:fillRect/>
          </a:stretch>
        </p:blipFill>
        <p:spPr>
          <a:xfrm>
            <a:off x="5178175" y="787140"/>
            <a:ext cx="3619573" cy="3825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0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9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Industrial Empires - Steel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8693"/>
            <a:ext cx="5070734" cy="3952577"/>
          </a:xfrm>
        </p:spPr>
        <p:txBody>
          <a:bodyPr>
            <a:noAutofit/>
          </a:bodyPr>
          <a:lstStyle/>
          <a:p>
            <a:r>
              <a:rPr lang="en-US" sz="1800" dirty="0" smtClean="0"/>
              <a:t>Impact of the </a:t>
            </a:r>
            <a:r>
              <a:rPr lang="en-US" sz="1800" dirty="0" smtClean="0"/>
              <a:t>Bessemer </a:t>
            </a:r>
            <a:r>
              <a:rPr lang="en-US" sz="1800" dirty="0" smtClean="0"/>
              <a:t>Process </a:t>
            </a:r>
          </a:p>
          <a:p>
            <a:r>
              <a:rPr lang="en-US" sz="1800" dirty="0" smtClean="0"/>
              <a:t>Carnegie Steel</a:t>
            </a:r>
          </a:p>
          <a:p>
            <a:pPr lvl="1"/>
            <a:r>
              <a:rPr lang="en-US" sz="1600" dirty="0" smtClean="0"/>
              <a:t>Vertical Integration</a:t>
            </a:r>
          </a:p>
          <a:p>
            <a:pPr lvl="2"/>
            <a:r>
              <a:rPr lang="en-US" sz="1400" dirty="0" smtClean="0"/>
              <a:t>Assume/purchase all parts of the process</a:t>
            </a:r>
          </a:p>
          <a:p>
            <a:pPr lvl="1"/>
            <a:r>
              <a:rPr lang="en-US" sz="1600" dirty="0" smtClean="0"/>
              <a:t>Andrew Carnegie</a:t>
            </a:r>
          </a:p>
          <a:p>
            <a:pPr lvl="2"/>
            <a:r>
              <a:rPr lang="en-US" sz="1400" dirty="0" smtClean="0"/>
              <a:t>Scottish immigrant</a:t>
            </a:r>
          </a:p>
          <a:p>
            <a:pPr lvl="2"/>
            <a:r>
              <a:rPr lang="en-US" sz="1400" dirty="0" smtClean="0"/>
              <a:t>Started in telegraphy </a:t>
            </a:r>
            <a:r>
              <a:rPr lang="en-US" sz="1400" dirty="0" smtClean="0"/>
              <a:t>and </a:t>
            </a:r>
            <a:r>
              <a:rPr lang="en-US" sz="1400" dirty="0" smtClean="0"/>
              <a:t>RR, </a:t>
            </a:r>
            <a:r>
              <a:rPr lang="en-US" sz="1400" dirty="0" smtClean="0"/>
              <a:t>used profit to form Pittsburgh steel industry</a:t>
            </a:r>
          </a:p>
          <a:p>
            <a:pPr lvl="1"/>
            <a:r>
              <a:rPr lang="en-US" sz="1600" dirty="0" smtClean="0"/>
              <a:t>Sold to Morgan in 1900 for $400 million, </a:t>
            </a:r>
            <a:r>
              <a:rPr lang="en-US" sz="1600" dirty="0" smtClean="0"/>
              <a:t>became</a:t>
            </a:r>
            <a:r>
              <a:rPr lang="en-US" sz="1600" dirty="0"/>
              <a:t> </a:t>
            </a:r>
            <a:r>
              <a:rPr lang="en-US" sz="1600" dirty="0" smtClean="0"/>
              <a:t>US Steel</a:t>
            </a:r>
            <a:endParaRPr lang="en-US" sz="1600" dirty="0" smtClean="0"/>
          </a:p>
          <a:p>
            <a:r>
              <a:rPr lang="en-US" sz="1800" dirty="0" smtClean="0"/>
              <a:t>US Steel</a:t>
            </a:r>
          </a:p>
          <a:p>
            <a:pPr lvl="1"/>
            <a:r>
              <a:rPr lang="en-US" sz="1600" dirty="0" smtClean="0"/>
              <a:t>First </a:t>
            </a:r>
            <a:r>
              <a:rPr lang="en-US" sz="1600" dirty="0" smtClean="0"/>
              <a:t>billion-dollar </a:t>
            </a:r>
            <a:r>
              <a:rPr lang="en-US" sz="1600" dirty="0" smtClean="0"/>
              <a:t>company</a:t>
            </a:r>
          </a:p>
          <a:p>
            <a:pPr lvl="1"/>
            <a:r>
              <a:rPr lang="en-US" sz="1600" dirty="0" smtClean="0"/>
              <a:t>Employed over </a:t>
            </a:r>
            <a:r>
              <a:rPr lang="en-US" sz="1600" dirty="0" smtClean="0"/>
              <a:t>168,000 people</a:t>
            </a:r>
            <a:endParaRPr lang="en-US" sz="1600" dirty="0" smtClean="0"/>
          </a:p>
          <a:p>
            <a:pPr lvl="1"/>
            <a:r>
              <a:rPr lang="en-US" sz="1600" dirty="0" smtClean="0"/>
              <a:t>Controlled 3/5 of all steel production</a:t>
            </a:r>
            <a:endParaRPr lang="en-US" sz="1600" dirty="0"/>
          </a:p>
        </p:txBody>
      </p:sp>
      <p:pic>
        <p:nvPicPr>
          <p:cNvPr id="8" name="Content Placeholder 7" descr="CarnegieCartoon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400" r="1996"/>
          <a:stretch/>
        </p:blipFill>
        <p:spPr>
          <a:xfrm>
            <a:off x="5527934" y="1080087"/>
            <a:ext cx="3215811" cy="3731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9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Oil Industry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757" y="887890"/>
            <a:ext cx="4482829" cy="395257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First oil discovery – Edwin Drake, Titusville, PA (1859)</a:t>
            </a:r>
          </a:p>
          <a:p>
            <a:pPr lvl="1"/>
            <a:r>
              <a:rPr lang="en-US" sz="1600" dirty="0" smtClean="0"/>
              <a:t>Boom in drilling as a result of demand</a:t>
            </a:r>
          </a:p>
          <a:p>
            <a:r>
              <a:rPr lang="en-US" sz="1800" dirty="0" smtClean="0"/>
              <a:t>John D. Rockefeller</a:t>
            </a:r>
          </a:p>
          <a:p>
            <a:r>
              <a:rPr lang="en-US" sz="1800" dirty="0" smtClean="0"/>
              <a:t>Standard </a:t>
            </a:r>
            <a:r>
              <a:rPr lang="en-US" sz="1800" dirty="0" smtClean="0"/>
              <a:t>Oil Company</a:t>
            </a:r>
            <a:endParaRPr lang="en-US" sz="1800" dirty="0" smtClean="0"/>
          </a:p>
          <a:p>
            <a:pPr lvl="1"/>
            <a:r>
              <a:rPr lang="en-US" sz="1600" dirty="0" smtClean="0"/>
              <a:t>Horizontal integration </a:t>
            </a:r>
            <a:r>
              <a:rPr lang="en-US" sz="1600" dirty="0" smtClean="0"/>
              <a:t>and </a:t>
            </a:r>
            <a:r>
              <a:rPr lang="en-US" sz="1600" dirty="0" smtClean="0"/>
              <a:t>predatory pricing</a:t>
            </a:r>
          </a:p>
          <a:p>
            <a:pPr lvl="1"/>
            <a:r>
              <a:rPr lang="en-US" sz="1600" dirty="0" smtClean="0"/>
              <a:t>By 1881, </a:t>
            </a:r>
            <a:r>
              <a:rPr lang="en-US" sz="1600" dirty="0" smtClean="0"/>
              <a:t>owned 90</a:t>
            </a:r>
            <a:r>
              <a:rPr lang="en-US" sz="1600" dirty="0" smtClean="0"/>
              <a:t>% of all refineries</a:t>
            </a:r>
          </a:p>
          <a:p>
            <a:pPr lvl="2"/>
            <a:r>
              <a:rPr lang="en-US" sz="1600" dirty="0" smtClean="0"/>
              <a:t>Formation of </a:t>
            </a:r>
            <a:r>
              <a:rPr lang="en-US" sz="1600" dirty="0" smtClean="0"/>
              <a:t>trusts (consolidation of corporations under the management of trustees)</a:t>
            </a:r>
          </a:p>
          <a:p>
            <a:pPr lvl="2"/>
            <a:r>
              <a:rPr lang="en-US" sz="1600" dirty="0" smtClean="0"/>
              <a:t>One of US’s wealthiest and most controversial men in the late 1800s</a:t>
            </a:r>
          </a:p>
        </p:txBody>
      </p:sp>
      <p:pic>
        <p:nvPicPr>
          <p:cNvPr id="5" name="Content Placeholder 4" descr="1-2-1936-25-ExplorePAHistory-a0m0a4-a_349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8" r="-345" b="484"/>
          <a:stretch/>
        </p:blipFill>
        <p:spPr>
          <a:xfrm>
            <a:off x="5065160" y="626724"/>
            <a:ext cx="3421294" cy="4213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8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9"/>
            <a:ext cx="7467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Laissez-Faire Capitalism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530" y="879168"/>
            <a:ext cx="8095827" cy="41140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Conservative Economic Theories</a:t>
            </a:r>
          </a:p>
          <a:p>
            <a:pPr lvl="1"/>
            <a:r>
              <a:rPr lang="en-US" dirty="0" smtClean="0"/>
              <a:t>Adam Smith, </a:t>
            </a:r>
            <a:r>
              <a:rPr lang="en-US" i="1" dirty="0" smtClean="0"/>
              <a:t>The Wealth of Nations</a:t>
            </a:r>
            <a:endParaRPr lang="en-US" dirty="0" smtClean="0"/>
          </a:p>
          <a:p>
            <a:pPr lvl="2"/>
            <a:r>
              <a:rPr lang="en-US" dirty="0" smtClean="0"/>
              <a:t>“invisible hand”</a:t>
            </a:r>
          </a:p>
          <a:p>
            <a:pPr lvl="3"/>
            <a:r>
              <a:rPr lang="en-US" dirty="0" smtClean="0"/>
              <a:t>Laws of supply and demand</a:t>
            </a:r>
          </a:p>
          <a:p>
            <a:pPr lvl="1"/>
            <a:r>
              <a:rPr lang="en-US" dirty="0" smtClean="0"/>
              <a:t>Impact of monopolization</a:t>
            </a:r>
          </a:p>
          <a:p>
            <a:pPr lvl="2"/>
            <a:r>
              <a:rPr lang="en-US" u="sng" dirty="0" smtClean="0"/>
              <a:t>Argument for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Maintained high-quality, consistent product</a:t>
            </a:r>
          </a:p>
          <a:p>
            <a:pPr lvl="2"/>
            <a:r>
              <a:rPr lang="en-US" u="sng" dirty="0" smtClean="0"/>
              <a:t>Argument against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High price to consumers </a:t>
            </a:r>
            <a:r>
              <a:rPr lang="en-US" dirty="0" smtClean="0"/>
              <a:t>and allowed for inferior products (non-competition)</a:t>
            </a:r>
          </a:p>
          <a:p>
            <a:r>
              <a:rPr lang="en-US" dirty="0" smtClean="0"/>
              <a:t>Social Darwinism (Spencer)</a:t>
            </a:r>
          </a:p>
          <a:p>
            <a:pPr lvl="1"/>
            <a:r>
              <a:rPr lang="en-US" dirty="0" smtClean="0"/>
              <a:t>Darwin’s natural selection applied to </a:t>
            </a:r>
            <a:r>
              <a:rPr lang="en-US" dirty="0" smtClean="0"/>
              <a:t>economics (used to justify the status quo)</a:t>
            </a:r>
            <a:endParaRPr lang="en-US" dirty="0" smtClean="0"/>
          </a:p>
          <a:p>
            <a:r>
              <a:rPr lang="en-US" dirty="0" smtClean="0"/>
              <a:t>Gospel of Wealth (Carnegie)</a:t>
            </a:r>
          </a:p>
          <a:p>
            <a:pPr lvl="1"/>
            <a:r>
              <a:rPr lang="en-US" dirty="0" smtClean="0"/>
              <a:t>Responsibility of the wealthy to give back – civic philanthropy</a:t>
            </a:r>
          </a:p>
          <a:p>
            <a:pPr lvl="2"/>
            <a:r>
              <a:rPr lang="en-US" dirty="0" smtClean="0"/>
              <a:t>Over $350 million for libraries, universities, and other public </a:t>
            </a:r>
            <a:r>
              <a:rPr lang="en-US" dirty="0" smtClean="0"/>
              <a:t>institutions</a:t>
            </a:r>
          </a:p>
        </p:txBody>
      </p:sp>
    </p:spTree>
    <p:extLst>
      <p:ext uri="{BB962C8B-B14F-4D97-AF65-F5344CB8AC3E}">
        <p14:creationId xmlns:p14="http://schemas.microsoft.com/office/powerpoint/2010/main" val="26664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632</TotalTime>
  <Words>1458</Words>
  <Application>Microsoft Office PowerPoint</Application>
  <PresentationFormat>On-screen Show (16:9)</PresentationFormat>
  <Paragraphs>291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Franklin Gothic Book</vt:lpstr>
      <vt:lpstr>Times</vt:lpstr>
      <vt:lpstr>Wingdings</vt:lpstr>
      <vt:lpstr>Wingdings 2</vt:lpstr>
      <vt:lpstr>Technic</vt:lpstr>
      <vt:lpstr>The Rise of  Industrial  America</vt:lpstr>
      <vt:lpstr>The “Forgotten Presidents” </vt:lpstr>
      <vt:lpstr>The United States by 1900</vt:lpstr>
      <vt:lpstr>The Business of Railroads</vt:lpstr>
      <vt:lpstr>Railroad Expansion</vt:lpstr>
      <vt:lpstr>Competition and Consolidation</vt:lpstr>
      <vt:lpstr>Industrial Empires - Steel</vt:lpstr>
      <vt:lpstr>Oil Industry</vt:lpstr>
      <vt:lpstr>Laissez-Faire Capitalism</vt:lpstr>
      <vt:lpstr>Impact of Industrialization</vt:lpstr>
      <vt:lpstr>Antitrust Movement</vt:lpstr>
      <vt:lpstr>Industrial Workers</vt:lpstr>
      <vt:lpstr>The New Industrialists</vt:lpstr>
      <vt:lpstr>Attempts to Organize National Unions</vt:lpstr>
      <vt:lpstr>The Struggle of Organized Labor</vt:lpstr>
      <vt:lpstr>Major Strikes</vt:lpstr>
      <vt:lpstr>Technology and Innovations</vt:lpstr>
      <vt:lpstr>“Let There Be Light”</vt:lpstr>
      <vt:lpstr>Marketing Consumer Goods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 Industrial America</dc:title>
  <dc:creator>Kathryn Zara-Smith</dc:creator>
  <cp:lastModifiedBy>KATHRYN ZARA</cp:lastModifiedBy>
  <cp:revision>67</cp:revision>
  <cp:lastPrinted>2014-11-01T18:15:29Z</cp:lastPrinted>
  <dcterms:created xsi:type="dcterms:W3CDTF">2014-10-31T17:31:44Z</dcterms:created>
  <dcterms:modified xsi:type="dcterms:W3CDTF">2019-02-01T19:35:50Z</dcterms:modified>
</cp:coreProperties>
</file>