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59" r:id="rId5"/>
    <p:sldId id="260" r:id="rId6"/>
    <p:sldId id="261" r:id="rId7"/>
    <p:sldId id="262" r:id="rId8"/>
    <p:sldId id="263" r:id="rId9"/>
    <p:sldId id="268" r:id="rId10"/>
    <p:sldId id="264" r:id="rId11"/>
    <p:sldId id="265" r:id="rId12"/>
    <p:sldId id="266" r:id="rId13"/>
    <p:sldId id="267"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4" d="100"/>
          <a:sy n="144" d="100"/>
        </p:scale>
        <p:origin x="654"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14.jpeg"/></Relationships>
</file>

<file path=ppt/diagrams/_rels/data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image" Target="../media/image29.jpg"/><Relationship Id="rId4" Type="http://schemas.openxmlformats.org/officeDocument/2006/relationships/image" Target="../media/image3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image" Target="../media/image29.jpg"/><Relationship Id="rId4"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001166-A457-8247-A04B-73D20507C419}"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93FD4071-767F-F648-91C8-0BB6D5DED9A4}">
      <dgm:prSet phldrT="[Text]"/>
      <dgm:spPr/>
      <dgm:t>
        <a:bodyPr/>
        <a:lstStyle/>
        <a:p>
          <a:r>
            <a:rPr lang="en-US" dirty="0" smtClean="0"/>
            <a:t>Social</a:t>
          </a:r>
          <a:endParaRPr lang="en-US" dirty="0"/>
        </a:p>
      </dgm:t>
    </dgm:pt>
    <dgm:pt modelId="{0EF11D0C-9003-9D40-B41F-4D11A87D7DEA}" type="parTrans" cxnId="{70CDEB8A-22B5-A349-B56A-94EE191F2724}">
      <dgm:prSet/>
      <dgm:spPr/>
      <dgm:t>
        <a:bodyPr/>
        <a:lstStyle/>
        <a:p>
          <a:endParaRPr lang="en-US"/>
        </a:p>
      </dgm:t>
    </dgm:pt>
    <dgm:pt modelId="{BF8898B9-6C6C-3F47-82A1-5BDBB655C465}" type="sibTrans" cxnId="{70CDEB8A-22B5-A349-B56A-94EE191F2724}">
      <dgm:prSet/>
      <dgm:spPr/>
      <dgm:t>
        <a:bodyPr/>
        <a:lstStyle/>
        <a:p>
          <a:endParaRPr lang="en-US"/>
        </a:p>
      </dgm:t>
    </dgm:pt>
    <dgm:pt modelId="{09B4F741-E9C0-E647-B165-11788FD093DD}">
      <dgm:prSet phldrT="[Text]"/>
      <dgm:spPr>
        <a:effectLst>
          <a:outerShdw blurRad="50800" dist="38100" dir="2700000" sx="101000" sy="101000" algn="tl" rotWithShape="0">
            <a:schemeClr val="accent2">
              <a:alpha val="43000"/>
            </a:schemeClr>
          </a:outerShdw>
        </a:effectLst>
      </dgm:spPr>
      <dgm:t>
        <a:bodyPr/>
        <a:lstStyle/>
        <a:p>
          <a:r>
            <a:rPr lang="en-US" dirty="0" smtClean="0"/>
            <a:t>Fundamentalism vs. Modernity</a:t>
          </a:r>
          <a:endParaRPr lang="en-US" dirty="0"/>
        </a:p>
      </dgm:t>
    </dgm:pt>
    <dgm:pt modelId="{F5B9DDA0-36F0-B44F-A4D0-756750B070A8}" type="parTrans" cxnId="{0A5838A8-9E73-1B45-BED7-7016C2447A12}">
      <dgm:prSet/>
      <dgm:spPr/>
      <dgm:t>
        <a:bodyPr/>
        <a:lstStyle/>
        <a:p>
          <a:endParaRPr lang="en-US"/>
        </a:p>
      </dgm:t>
    </dgm:pt>
    <dgm:pt modelId="{47A8548A-DED9-BC43-A107-FC5E566CDF52}" type="sibTrans" cxnId="{0A5838A8-9E73-1B45-BED7-7016C2447A12}">
      <dgm:prSet/>
      <dgm:spPr/>
      <dgm:t>
        <a:bodyPr/>
        <a:lstStyle/>
        <a:p>
          <a:endParaRPr lang="en-US"/>
        </a:p>
      </dgm:t>
    </dgm:pt>
    <dgm:pt modelId="{783D5AF7-7570-5044-99D0-645C45149D8B}">
      <dgm:prSet phldrT="[Text]"/>
      <dgm:spPr>
        <a:effectLst>
          <a:outerShdw blurRad="50800" dist="38100" dir="2700000" sx="101000" sy="101000" algn="tl" rotWithShape="0">
            <a:schemeClr val="accent2">
              <a:alpha val="43000"/>
            </a:schemeClr>
          </a:outerShdw>
        </a:effectLst>
      </dgm:spPr>
      <dgm:t>
        <a:bodyPr/>
        <a:lstStyle/>
        <a:p>
          <a:r>
            <a:rPr lang="en-US" dirty="0" smtClean="0"/>
            <a:t>Start </a:t>
          </a:r>
          <a:r>
            <a:rPr lang="en-US" dirty="0" smtClean="0"/>
            <a:t>of Mass Culture</a:t>
          </a:r>
          <a:endParaRPr lang="en-US" dirty="0"/>
        </a:p>
      </dgm:t>
    </dgm:pt>
    <dgm:pt modelId="{D22F1A2D-8415-EA47-8301-53119EC1373F}" type="parTrans" cxnId="{5ED102C2-5814-C44D-9A29-A87A62F7C643}">
      <dgm:prSet/>
      <dgm:spPr/>
      <dgm:t>
        <a:bodyPr/>
        <a:lstStyle/>
        <a:p>
          <a:endParaRPr lang="en-US"/>
        </a:p>
      </dgm:t>
    </dgm:pt>
    <dgm:pt modelId="{8EE99A4D-FD34-C04E-9151-C85A6F609232}" type="sibTrans" cxnId="{5ED102C2-5814-C44D-9A29-A87A62F7C643}">
      <dgm:prSet/>
      <dgm:spPr/>
      <dgm:t>
        <a:bodyPr/>
        <a:lstStyle/>
        <a:p>
          <a:endParaRPr lang="en-US"/>
        </a:p>
      </dgm:t>
    </dgm:pt>
    <dgm:pt modelId="{93CC2E43-63B5-8349-A8F1-8D1419664666}">
      <dgm:prSet phldrT="[Text]"/>
      <dgm:spPr/>
      <dgm:t>
        <a:bodyPr/>
        <a:lstStyle/>
        <a:p>
          <a:r>
            <a:rPr lang="en-US" dirty="0" smtClean="0"/>
            <a:t>Political</a:t>
          </a:r>
          <a:endParaRPr lang="en-US" dirty="0"/>
        </a:p>
      </dgm:t>
    </dgm:pt>
    <dgm:pt modelId="{8ED9230D-6050-0E49-B2B6-08E52DC2205E}" type="parTrans" cxnId="{8CF63ECA-9E63-934D-AE5D-5ABCE5704B09}">
      <dgm:prSet/>
      <dgm:spPr/>
      <dgm:t>
        <a:bodyPr/>
        <a:lstStyle/>
        <a:p>
          <a:endParaRPr lang="en-US"/>
        </a:p>
      </dgm:t>
    </dgm:pt>
    <dgm:pt modelId="{FED6B6CF-D026-EC48-85BA-7D89C7718E18}" type="sibTrans" cxnId="{8CF63ECA-9E63-934D-AE5D-5ABCE5704B09}">
      <dgm:prSet/>
      <dgm:spPr/>
      <dgm:t>
        <a:bodyPr/>
        <a:lstStyle/>
        <a:p>
          <a:endParaRPr lang="en-US"/>
        </a:p>
      </dgm:t>
    </dgm:pt>
    <dgm:pt modelId="{C65850A6-C0FE-734E-A6B2-C3190EB1DD17}">
      <dgm:prSet phldrT="[Text]"/>
      <dgm:spPr>
        <a:effectLst>
          <a:outerShdw blurRad="50800" dist="38100" dir="2700000" sx="101000" sy="101000" algn="tl" rotWithShape="0">
            <a:schemeClr val="accent2">
              <a:alpha val="43000"/>
            </a:schemeClr>
          </a:outerShdw>
        </a:effectLst>
      </dgm:spPr>
      <dgm:t>
        <a:bodyPr/>
        <a:lstStyle/>
        <a:p>
          <a:r>
            <a:rPr lang="en-US" dirty="0" smtClean="0"/>
            <a:t>Isolationism</a:t>
          </a:r>
          <a:endParaRPr lang="en-US" dirty="0"/>
        </a:p>
      </dgm:t>
    </dgm:pt>
    <dgm:pt modelId="{D6E5D9FB-A8BE-564A-9363-84B03DC854A8}" type="parTrans" cxnId="{AE48F855-D339-9246-9E06-6E07C51FEAD2}">
      <dgm:prSet/>
      <dgm:spPr/>
      <dgm:t>
        <a:bodyPr/>
        <a:lstStyle/>
        <a:p>
          <a:endParaRPr lang="en-US"/>
        </a:p>
      </dgm:t>
    </dgm:pt>
    <dgm:pt modelId="{CF4168C6-95DF-4F4D-B089-8B170B974B94}" type="sibTrans" cxnId="{AE48F855-D339-9246-9E06-6E07C51FEAD2}">
      <dgm:prSet/>
      <dgm:spPr/>
      <dgm:t>
        <a:bodyPr/>
        <a:lstStyle/>
        <a:p>
          <a:endParaRPr lang="en-US"/>
        </a:p>
      </dgm:t>
    </dgm:pt>
    <dgm:pt modelId="{65D52331-EC5A-FF42-A1CE-E78DAB94A4DA}">
      <dgm:prSet phldrT="[Text]"/>
      <dgm:spPr>
        <a:effectLst>
          <a:outerShdw blurRad="50800" dist="38100" dir="2700000" sx="101000" sy="101000" algn="tl" rotWithShape="0">
            <a:schemeClr val="accent2">
              <a:alpha val="43000"/>
            </a:schemeClr>
          </a:outerShdw>
        </a:effectLst>
      </dgm:spPr>
      <dgm:t>
        <a:bodyPr/>
        <a:lstStyle/>
        <a:p>
          <a:r>
            <a:rPr lang="en-US" dirty="0" smtClean="0"/>
            <a:t>Limited Government</a:t>
          </a:r>
          <a:endParaRPr lang="en-US" dirty="0"/>
        </a:p>
      </dgm:t>
    </dgm:pt>
    <dgm:pt modelId="{9CF1EF09-A643-8742-AF89-8CA809FA09CD}" type="parTrans" cxnId="{468F01DF-5019-AE4A-B540-2B8FE590B665}">
      <dgm:prSet/>
      <dgm:spPr/>
      <dgm:t>
        <a:bodyPr/>
        <a:lstStyle/>
        <a:p>
          <a:endParaRPr lang="en-US"/>
        </a:p>
      </dgm:t>
    </dgm:pt>
    <dgm:pt modelId="{7A907345-33B0-A84D-9F81-F10C51FA1A50}" type="sibTrans" cxnId="{468F01DF-5019-AE4A-B540-2B8FE590B665}">
      <dgm:prSet/>
      <dgm:spPr/>
      <dgm:t>
        <a:bodyPr/>
        <a:lstStyle/>
        <a:p>
          <a:endParaRPr lang="en-US"/>
        </a:p>
      </dgm:t>
    </dgm:pt>
    <dgm:pt modelId="{E02D2C4E-AB36-0848-A8E9-9CCAA7C35792}">
      <dgm:prSet phldrT="[Text]"/>
      <dgm:spPr/>
      <dgm:t>
        <a:bodyPr/>
        <a:lstStyle/>
        <a:p>
          <a:r>
            <a:rPr lang="en-US" dirty="0" smtClean="0"/>
            <a:t>Economic</a:t>
          </a:r>
          <a:endParaRPr lang="en-US" dirty="0"/>
        </a:p>
      </dgm:t>
    </dgm:pt>
    <dgm:pt modelId="{3C7BA628-30AF-6C4B-AFA6-F96D8C441BE3}" type="parTrans" cxnId="{D0C472D9-C363-4E43-B1D2-FED3E80730FF}">
      <dgm:prSet/>
      <dgm:spPr/>
      <dgm:t>
        <a:bodyPr/>
        <a:lstStyle/>
        <a:p>
          <a:endParaRPr lang="en-US"/>
        </a:p>
      </dgm:t>
    </dgm:pt>
    <dgm:pt modelId="{3708691D-B6E7-154C-A7FB-C6A1653D0294}" type="sibTrans" cxnId="{D0C472D9-C363-4E43-B1D2-FED3E80730FF}">
      <dgm:prSet/>
      <dgm:spPr/>
      <dgm:t>
        <a:bodyPr/>
        <a:lstStyle/>
        <a:p>
          <a:endParaRPr lang="en-US"/>
        </a:p>
      </dgm:t>
    </dgm:pt>
    <dgm:pt modelId="{5C3D78BD-BE85-8147-8EB0-2AED537A93CB}">
      <dgm:prSet phldrT="[Text]"/>
      <dgm:spPr>
        <a:effectLst>
          <a:outerShdw blurRad="50800" dist="38100" dir="2700000" sx="101000" sy="101000" algn="tl" rotWithShape="0">
            <a:schemeClr val="accent2">
              <a:alpha val="43000"/>
            </a:schemeClr>
          </a:outerShdw>
        </a:effectLst>
      </dgm:spPr>
      <dgm:t>
        <a:bodyPr/>
        <a:lstStyle/>
        <a:p>
          <a:r>
            <a:rPr lang="en-US" dirty="0" smtClean="0"/>
            <a:t>Consumerism</a:t>
          </a:r>
          <a:endParaRPr lang="en-US" dirty="0"/>
        </a:p>
      </dgm:t>
    </dgm:pt>
    <dgm:pt modelId="{7EDEAD20-2584-074C-8BD8-DCBA6BB14EA5}" type="parTrans" cxnId="{D28BF7E1-E73B-264B-88C5-73D6B4C4B108}">
      <dgm:prSet/>
      <dgm:spPr/>
      <dgm:t>
        <a:bodyPr/>
        <a:lstStyle/>
        <a:p>
          <a:endParaRPr lang="en-US"/>
        </a:p>
      </dgm:t>
    </dgm:pt>
    <dgm:pt modelId="{E63CAA7D-8CA3-2B47-8698-6A6FD9FE9DA7}" type="sibTrans" cxnId="{D28BF7E1-E73B-264B-88C5-73D6B4C4B108}">
      <dgm:prSet/>
      <dgm:spPr/>
      <dgm:t>
        <a:bodyPr/>
        <a:lstStyle/>
        <a:p>
          <a:endParaRPr lang="en-US"/>
        </a:p>
      </dgm:t>
    </dgm:pt>
    <dgm:pt modelId="{D3AF3619-3EDC-984B-995B-CEB754A03652}">
      <dgm:prSet phldrT="[Text]"/>
      <dgm:spPr>
        <a:effectLst>
          <a:outerShdw blurRad="50800" dist="38100" dir="2700000" sx="101000" sy="101000" algn="tl" rotWithShape="0">
            <a:schemeClr val="accent2">
              <a:alpha val="43000"/>
            </a:schemeClr>
          </a:outerShdw>
        </a:effectLst>
      </dgm:spPr>
      <dgm:t>
        <a:bodyPr/>
        <a:lstStyle/>
        <a:p>
          <a:r>
            <a:rPr lang="en-US" dirty="0" smtClean="0"/>
            <a:t>Unrestricted and Uncontrolled Expansion</a:t>
          </a:r>
          <a:endParaRPr lang="en-US" dirty="0"/>
        </a:p>
      </dgm:t>
    </dgm:pt>
    <dgm:pt modelId="{7B2C76B5-7DB6-5F4D-8175-4C770F90AB83}" type="parTrans" cxnId="{F3376B68-DF0F-AD4A-968C-5AEFCD3EF58F}">
      <dgm:prSet/>
      <dgm:spPr/>
      <dgm:t>
        <a:bodyPr/>
        <a:lstStyle/>
        <a:p>
          <a:endParaRPr lang="en-US"/>
        </a:p>
      </dgm:t>
    </dgm:pt>
    <dgm:pt modelId="{67F2D68C-F229-C54A-9F0E-98ACC964B40E}" type="sibTrans" cxnId="{F3376B68-DF0F-AD4A-968C-5AEFCD3EF58F}">
      <dgm:prSet/>
      <dgm:spPr/>
      <dgm:t>
        <a:bodyPr/>
        <a:lstStyle/>
        <a:p>
          <a:endParaRPr lang="en-US"/>
        </a:p>
      </dgm:t>
    </dgm:pt>
    <dgm:pt modelId="{4C524E28-AE2A-F349-B9C3-4513AB16E840}" type="pres">
      <dgm:prSet presAssocID="{B6001166-A457-8247-A04B-73D20507C419}" presName="Name0" presStyleCnt="0">
        <dgm:presLayoutVars>
          <dgm:dir/>
          <dgm:animLvl val="lvl"/>
          <dgm:resizeHandles val="exact"/>
        </dgm:presLayoutVars>
      </dgm:prSet>
      <dgm:spPr/>
      <dgm:t>
        <a:bodyPr/>
        <a:lstStyle/>
        <a:p>
          <a:endParaRPr lang="en-US"/>
        </a:p>
      </dgm:t>
    </dgm:pt>
    <dgm:pt modelId="{9E58A40E-36A0-3C48-83BD-45A1BA6E132A}" type="pres">
      <dgm:prSet presAssocID="{93FD4071-767F-F648-91C8-0BB6D5DED9A4}" presName="linNode" presStyleCnt="0"/>
      <dgm:spPr/>
    </dgm:pt>
    <dgm:pt modelId="{C15E8390-2441-1E4B-9899-858EF578C455}" type="pres">
      <dgm:prSet presAssocID="{93FD4071-767F-F648-91C8-0BB6D5DED9A4}" presName="parentText" presStyleLbl="node1" presStyleIdx="0" presStyleCnt="3">
        <dgm:presLayoutVars>
          <dgm:chMax val="1"/>
          <dgm:bulletEnabled val="1"/>
        </dgm:presLayoutVars>
      </dgm:prSet>
      <dgm:spPr/>
      <dgm:t>
        <a:bodyPr/>
        <a:lstStyle/>
        <a:p>
          <a:endParaRPr lang="en-US"/>
        </a:p>
      </dgm:t>
    </dgm:pt>
    <dgm:pt modelId="{B3FDDA4D-DD82-594C-96A1-48BAEA7F3976}" type="pres">
      <dgm:prSet presAssocID="{93FD4071-767F-F648-91C8-0BB6D5DED9A4}" presName="descendantText" presStyleLbl="alignAccFollowNode1" presStyleIdx="0" presStyleCnt="3">
        <dgm:presLayoutVars>
          <dgm:bulletEnabled val="1"/>
        </dgm:presLayoutVars>
      </dgm:prSet>
      <dgm:spPr/>
      <dgm:t>
        <a:bodyPr/>
        <a:lstStyle/>
        <a:p>
          <a:endParaRPr lang="en-US"/>
        </a:p>
      </dgm:t>
    </dgm:pt>
    <dgm:pt modelId="{C28A8F7F-AA09-C043-9898-63A143528BF3}" type="pres">
      <dgm:prSet presAssocID="{BF8898B9-6C6C-3F47-82A1-5BDBB655C465}" presName="sp" presStyleCnt="0"/>
      <dgm:spPr/>
    </dgm:pt>
    <dgm:pt modelId="{39A79400-5B48-A44E-BAA5-210B31E2849C}" type="pres">
      <dgm:prSet presAssocID="{93CC2E43-63B5-8349-A8F1-8D1419664666}" presName="linNode" presStyleCnt="0"/>
      <dgm:spPr/>
    </dgm:pt>
    <dgm:pt modelId="{91B273D0-DFDA-FD48-94F3-B8179DA111DD}" type="pres">
      <dgm:prSet presAssocID="{93CC2E43-63B5-8349-A8F1-8D1419664666}" presName="parentText" presStyleLbl="node1" presStyleIdx="1" presStyleCnt="3">
        <dgm:presLayoutVars>
          <dgm:chMax val="1"/>
          <dgm:bulletEnabled val="1"/>
        </dgm:presLayoutVars>
      </dgm:prSet>
      <dgm:spPr/>
      <dgm:t>
        <a:bodyPr/>
        <a:lstStyle/>
        <a:p>
          <a:endParaRPr lang="en-US"/>
        </a:p>
      </dgm:t>
    </dgm:pt>
    <dgm:pt modelId="{FCCE55E5-0CCF-1E4B-9FA3-02E125018B91}" type="pres">
      <dgm:prSet presAssocID="{93CC2E43-63B5-8349-A8F1-8D1419664666}" presName="descendantText" presStyleLbl="alignAccFollowNode1" presStyleIdx="1" presStyleCnt="3">
        <dgm:presLayoutVars>
          <dgm:bulletEnabled val="1"/>
        </dgm:presLayoutVars>
      </dgm:prSet>
      <dgm:spPr/>
      <dgm:t>
        <a:bodyPr/>
        <a:lstStyle/>
        <a:p>
          <a:endParaRPr lang="en-US"/>
        </a:p>
      </dgm:t>
    </dgm:pt>
    <dgm:pt modelId="{D55C88BB-7488-6142-8275-FBEB0246E9CD}" type="pres">
      <dgm:prSet presAssocID="{FED6B6CF-D026-EC48-85BA-7D89C7718E18}" presName="sp" presStyleCnt="0"/>
      <dgm:spPr/>
    </dgm:pt>
    <dgm:pt modelId="{E8B14878-895B-904E-8907-BB800F27BE74}" type="pres">
      <dgm:prSet presAssocID="{E02D2C4E-AB36-0848-A8E9-9CCAA7C35792}" presName="linNode" presStyleCnt="0"/>
      <dgm:spPr/>
    </dgm:pt>
    <dgm:pt modelId="{797A0F0A-7172-4E45-AFC6-EB51CCF29534}" type="pres">
      <dgm:prSet presAssocID="{E02D2C4E-AB36-0848-A8E9-9CCAA7C35792}" presName="parentText" presStyleLbl="node1" presStyleIdx="2" presStyleCnt="3">
        <dgm:presLayoutVars>
          <dgm:chMax val="1"/>
          <dgm:bulletEnabled val="1"/>
        </dgm:presLayoutVars>
      </dgm:prSet>
      <dgm:spPr/>
      <dgm:t>
        <a:bodyPr/>
        <a:lstStyle/>
        <a:p>
          <a:endParaRPr lang="en-US"/>
        </a:p>
      </dgm:t>
    </dgm:pt>
    <dgm:pt modelId="{26D154AE-7AB3-1D45-8055-5BEC0F588B94}" type="pres">
      <dgm:prSet presAssocID="{E02D2C4E-AB36-0848-A8E9-9CCAA7C35792}" presName="descendantText" presStyleLbl="alignAccFollowNode1" presStyleIdx="2" presStyleCnt="3">
        <dgm:presLayoutVars>
          <dgm:bulletEnabled val="1"/>
        </dgm:presLayoutVars>
      </dgm:prSet>
      <dgm:spPr/>
      <dgm:t>
        <a:bodyPr/>
        <a:lstStyle/>
        <a:p>
          <a:endParaRPr lang="en-US"/>
        </a:p>
      </dgm:t>
    </dgm:pt>
  </dgm:ptLst>
  <dgm:cxnLst>
    <dgm:cxn modelId="{D0C472D9-C363-4E43-B1D2-FED3E80730FF}" srcId="{B6001166-A457-8247-A04B-73D20507C419}" destId="{E02D2C4E-AB36-0848-A8E9-9CCAA7C35792}" srcOrd="2" destOrd="0" parTransId="{3C7BA628-30AF-6C4B-AFA6-F96D8C441BE3}" sibTransId="{3708691D-B6E7-154C-A7FB-C6A1653D0294}"/>
    <dgm:cxn modelId="{F3376B68-DF0F-AD4A-968C-5AEFCD3EF58F}" srcId="{E02D2C4E-AB36-0848-A8E9-9CCAA7C35792}" destId="{D3AF3619-3EDC-984B-995B-CEB754A03652}" srcOrd="1" destOrd="0" parTransId="{7B2C76B5-7DB6-5F4D-8175-4C770F90AB83}" sibTransId="{67F2D68C-F229-C54A-9F0E-98ACC964B40E}"/>
    <dgm:cxn modelId="{A1494AAB-88FC-DF45-81E7-F7938E52E012}" type="presOf" srcId="{C65850A6-C0FE-734E-A6B2-C3190EB1DD17}" destId="{FCCE55E5-0CCF-1E4B-9FA3-02E125018B91}" srcOrd="0" destOrd="0" presId="urn:microsoft.com/office/officeart/2005/8/layout/vList5"/>
    <dgm:cxn modelId="{5ED102C2-5814-C44D-9A29-A87A62F7C643}" srcId="{93FD4071-767F-F648-91C8-0BB6D5DED9A4}" destId="{783D5AF7-7570-5044-99D0-645C45149D8B}" srcOrd="1" destOrd="0" parTransId="{D22F1A2D-8415-EA47-8301-53119EC1373F}" sibTransId="{8EE99A4D-FD34-C04E-9151-C85A6F609232}"/>
    <dgm:cxn modelId="{468F01DF-5019-AE4A-B540-2B8FE590B665}" srcId="{93CC2E43-63B5-8349-A8F1-8D1419664666}" destId="{65D52331-EC5A-FF42-A1CE-E78DAB94A4DA}" srcOrd="1" destOrd="0" parTransId="{9CF1EF09-A643-8742-AF89-8CA809FA09CD}" sibTransId="{7A907345-33B0-A84D-9F81-F10C51FA1A50}"/>
    <dgm:cxn modelId="{02A2EA47-3FEC-294A-BF73-02FEDE6E3610}" type="presOf" srcId="{93CC2E43-63B5-8349-A8F1-8D1419664666}" destId="{91B273D0-DFDA-FD48-94F3-B8179DA111DD}" srcOrd="0" destOrd="0" presId="urn:microsoft.com/office/officeart/2005/8/layout/vList5"/>
    <dgm:cxn modelId="{70CDEB8A-22B5-A349-B56A-94EE191F2724}" srcId="{B6001166-A457-8247-A04B-73D20507C419}" destId="{93FD4071-767F-F648-91C8-0BB6D5DED9A4}" srcOrd="0" destOrd="0" parTransId="{0EF11D0C-9003-9D40-B41F-4D11A87D7DEA}" sibTransId="{BF8898B9-6C6C-3F47-82A1-5BDBB655C465}"/>
    <dgm:cxn modelId="{D28BF7E1-E73B-264B-88C5-73D6B4C4B108}" srcId="{E02D2C4E-AB36-0848-A8E9-9CCAA7C35792}" destId="{5C3D78BD-BE85-8147-8EB0-2AED537A93CB}" srcOrd="0" destOrd="0" parTransId="{7EDEAD20-2584-074C-8BD8-DCBA6BB14EA5}" sibTransId="{E63CAA7D-8CA3-2B47-8698-6A6FD9FE9DA7}"/>
    <dgm:cxn modelId="{0A5838A8-9E73-1B45-BED7-7016C2447A12}" srcId="{93FD4071-767F-F648-91C8-0BB6D5DED9A4}" destId="{09B4F741-E9C0-E647-B165-11788FD093DD}" srcOrd="0" destOrd="0" parTransId="{F5B9DDA0-36F0-B44F-A4D0-756750B070A8}" sibTransId="{47A8548A-DED9-BC43-A107-FC5E566CDF52}"/>
    <dgm:cxn modelId="{8CF63ECA-9E63-934D-AE5D-5ABCE5704B09}" srcId="{B6001166-A457-8247-A04B-73D20507C419}" destId="{93CC2E43-63B5-8349-A8F1-8D1419664666}" srcOrd="1" destOrd="0" parTransId="{8ED9230D-6050-0E49-B2B6-08E52DC2205E}" sibTransId="{FED6B6CF-D026-EC48-85BA-7D89C7718E18}"/>
    <dgm:cxn modelId="{7CE0BB1B-FBF4-F442-8E23-8D955E66A74A}" type="presOf" srcId="{5C3D78BD-BE85-8147-8EB0-2AED537A93CB}" destId="{26D154AE-7AB3-1D45-8055-5BEC0F588B94}" srcOrd="0" destOrd="0" presId="urn:microsoft.com/office/officeart/2005/8/layout/vList5"/>
    <dgm:cxn modelId="{AA3AAF2E-2F3B-AE4F-A7DF-3A42F0A7A6CA}" type="presOf" srcId="{783D5AF7-7570-5044-99D0-645C45149D8B}" destId="{B3FDDA4D-DD82-594C-96A1-48BAEA7F3976}" srcOrd="0" destOrd="1" presId="urn:microsoft.com/office/officeart/2005/8/layout/vList5"/>
    <dgm:cxn modelId="{AE48F855-D339-9246-9E06-6E07C51FEAD2}" srcId="{93CC2E43-63B5-8349-A8F1-8D1419664666}" destId="{C65850A6-C0FE-734E-A6B2-C3190EB1DD17}" srcOrd="0" destOrd="0" parTransId="{D6E5D9FB-A8BE-564A-9363-84B03DC854A8}" sibTransId="{CF4168C6-95DF-4F4D-B089-8B170B974B94}"/>
    <dgm:cxn modelId="{CE8E350F-C79D-7C41-9FBD-54BB45C11AD7}" type="presOf" srcId="{09B4F741-E9C0-E647-B165-11788FD093DD}" destId="{B3FDDA4D-DD82-594C-96A1-48BAEA7F3976}" srcOrd="0" destOrd="0" presId="urn:microsoft.com/office/officeart/2005/8/layout/vList5"/>
    <dgm:cxn modelId="{F3CC2D5D-A67C-B84E-A17F-168B84E0CBF2}" type="presOf" srcId="{E02D2C4E-AB36-0848-A8E9-9CCAA7C35792}" destId="{797A0F0A-7172-4E45-AFC6-EB51CCF29534}" srcOrd="0" destOrd="0" presId="urn:microsoft.com/office/officeart/2005/8/layout/vList5"/>
    <dgm:cxn modelId="{B80E1CDA-FFF1-4A42-9AA1-D8B0D639B8F4}" type="presOf" srcId="{65D52331-EC5A-FF42-A1CE-E78DAB94A4DA}" destId="{FCCE55E5-0CCF-1E4B-9FA3-02E125018B91}" srcOrd="0" destOrd="1" presId="urn:microsoft.com/office/officeart/2005/8/layout/vList5"/>
    <dgm:cxn modelId="{92B6C9BF-0ACE-9B4C-B7AD-20B31D1451B5}" type="presOf" srcId="{93FD4071-767F-F648-91C8-0BB6D5DED9A4}" destId="{C15E8390-2441-1E4B-9899-858EF578C455}" srcOrd="0" destOrd="0" presId="urn:microsoft.com/office/officeart/2005/8/layout/vList5"/>
    <dgm:cxn modelId="{2EF1D72B-FE86-B642-AC0D-F9D70A77D5A4}" type="presOf" srcId="{D3AF3619-3EDC-984B-995B-CEB754A03652}" destId="{26D154AE-7AB3-1D45-8055-5BEC0F588B94}" srcOrd="0" destOrd="1" presId="urn:microsoft.com/office/officeart/2005/8/layout/vList5"/>
    <dgm:cxn modelId="{49E6D37E-D3D6-6E42-83EE-15C68E238464}" type="presOf" srcId="{B6001166-A457-8247-A04B-73D20507C419}" destId="{4C524E28-AE2A-F349-B9C3-4513AB16E840}" srcOrd="0" destOrd="0" presId="urn:microsoft.com/office/officeart/2005/8/layout/vList5"/>
    <dgm:cxn modelId="{F31CCDE7-D7A8-7946-AB4C-6B7E6EF7CB50}" type="presParOf" srcId="{4C524E28-AE2A-F349-B9C3-4513AB16E840}" destId="{9E58A40E-36A0-3C48-83BD-45A1BA6E132A}" srcOrd="0" destOrd="0" presId="urn:microsoft.com/office/officeart/2005/8/layout/vList5"/>
    <dgm:cxn modelId="{51AD68F0-8958-DA4E-A288-45F2E3C85725}" type="presParOf" srcId="{9E58A40E-36A0-3C48-83BD-45A1BA6E132A}" destId="{C15E8390-2441-1E4B-9899-858EF578C455}" srcOrd="0" destOrd="0" presId="urn:microsoft.com/office/officeart/2005/8/layout/vList5"/>
    <dgm:cxn modelId="{6C3CAA46-A489-E442-9037-6B0366B27E64}" type="presParOf" srcId="{9E58A40E-36A0-3C48-83BD-45A1BA6E132A}" destId="{B3FDDA4D-DD82-594C-96A1-48BAEA7F3976}" srcOrd="1" destOrd="0" presId="urn:microsoft.com/office/officeart/2005/8/layout/vList5"/>
    <dgm:cxn modelId="{3E9CC3E9-C088-0C45-ACA2-E131F4F4B03E}" type="presParOf" srcId="{4C524E28-AE2A-F349-B9C3-4513AB16E840}" destId="{C28A8F7F-AA09-C043-9898-63A143528BF3}" srcOrd="1" destOrd="0" presId="urn:microsoft.com/office/officeart/2005/8/layout/vList5"/>
    <dgm:cxn modelId="{6A9BBD00-4543-DC43-8F7D-4DF82984D7D2}" type="presParOf" srcId="{4C524E28-AE2A-F349-B9C3-4513AB16E840}" destId="{39A79400-5B48-A44E-BAA5-210B31E2849C}" srcOrd="2" destOrd="0" presId="urn:microsoft.com/office/officeart/2005/8/layout/vList5"/>
    <dgm:cxn modelId="{93ABAA51-2F0E-9945-8D1F-E92A18433472}" type="presParOf" srcId="{39A79400-5B48-A44E-BAA5-210B31E2849C}" destId="{91B273D0-DFDA-FD48-94F3-B8179DA111DD}" srcOrd="0" destOrd="0" presId="urn:microsoft.com/office/officeart/2005/8/layout/vList5"/>
    <dgm:cxn modelId="{1DA20CF9-0900-8143-9BED-C9C23A27999F}" type="presParOf" srcId="{39A79400-5B48-A44E-BAA5-210B31E2849C}" destId="{FCCE55E5-0CCF-1E4B-9FA3-02E125018B91}" srcOrd="1" destOrd="0" presId="urn:microsoft.com/office/officeart/2005/8/layout/vList5"/>
    <dgm:cxn modelId="{B8DB6A50-C8C3-1741-A125-BAE25DE720D7}" type="presParOf" srcId="{4C524E28-AE2A-F349-B9C3-4513AB16E840}" destId="{D55C88BB-7488-6142-8275-FBEB0246E9CD}" srcOrd="3" destOrd="0" presId="urn:microsoft.com/office/officeart/2005/8/layout/vList5"/>
    <dgm:cxn modelId="{63581CA0-78D0-9548-93BD-F2D8D2F1FAE1}" type="presParOf" srcId="{4C524E28-AE2A-F349-B9C3-4513AB16E840}" destId="{E8B14878-895B-904E-8907-BB800F27BE74}" srcOrd="4" destOrd="0" presId="urn:microsoft.com/office/officeart/2005/8/layout/vList5"/>
    <dgm:cxn modelId="{D62375CF-A887-5C42-B832-CB517CAF7CF8}" type="presParOf" srcId="{E8B14878-895B-904E-8907-BB800F27BE74}" destId="{797A0F0A-7172-4E45-AFC6-EB51CCF29534}" srcOrd="0" destOrd="0" presId="urn:microsoft.com/office/officeart/2005/8/layout/vList5"/>
    <dgm:cxn modelId="{8F746E83-66FC-E548-B2CD-22C02E353B81}" type="presParOf" srcId="{E8B14878-895B-904E-8907-BB800F27BE74}" destId="{26D154AE-7AB3-1D45-8055-5BEC0F588B9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4AD479-F123-834D-80DD-5C34239142F8}" type="doc">
      <dgm:prSet loTypeId="urn:microsoft.com/office/officeart/2005/8/layout/radial2" loCatId="" qsTypeId="urn:microsoft.com/office/officeart/2005/8/quickstyle/simple4" qsCatId="simple" csTypeId="urn:microsoft.com/office/officeart/2005/8/colors/accent1_2" csCatId="accent1" phldr="1"/>
      <dgm:spPr/>
      <dgm:t>
        <a:bodyPr/>
        <a:lstStyle/>
        <a:p>
          <a:endParaRPr lang="en-US"/>
        </a:p>
      </dgm:t>
    </dgm:pt>
    <dgm:pt modelId="{C1EB9D0D-789F-C84B-A796-73D82D2D6408}">
      <dgm:prSet phldrT="[Text]"/>
      <dgm:spPr/>
      <dgm:t>
        <a:bodyPr/>
        <a:lstStyle/>
        <a:p>
          <a:r>
            <a:rPr lang="en-US" b="1" dirty="0" smtClean="0"/>
            <a:t>Consumer</a:t>
          </a:r>
        </a:p>
        <a:p>
          <a:r>
            <a:rPr lang="en-US" b="1" dirty="0" smtClean="0"/>
            <a:t>Culture</a:t>
          </a:r>
          <a:endParaRPr lang="en-US" b="1" dirty="0"/>
        </a:p>
      </dgm:t>
    </dgm:pt>
    <dgm:pt modelId="{B763C43D-27B9-E04F-9E7A-F9D6FCA15F40}" type="parTrans" cxnId="{5EEC3BA2-1476-E240-9F8E-E948B1377A6F}">
      <dgm:prSet/>
      <dgm:spPr/>
      <dgm:t>
        <a:bodyPr/>
        <a:lstStyle/>
        <a:p>
          <a:endParaRPr lang="en-US"/>
        </a:p>
      </dgm:t>
    </dgm:pt>
    <dgm:pt modelId="{5033F401-4035-2A47-BD05-27146E20D14E}" type="sibTrans" cxnId="{5EEC3BA2-1476-E240-9F8E-E948B1377A6F}">
      <dgm:prSet/>
      <dgm:spPr/>
      <dgm:t>
        <a:bodyPr/>
        <a:lstStyle/>
        <a:p>
          <a:endParaRPr lang="en-US"/>
        </a:p>
      </dgm:t>
    </dgm:pt>
    <dgm:pt modelId="{28C704D2-4E5C-5347-93C9-416CCA3C9EDA}">
      <dgm:prSet phldrT="[Text]" custT="1"/>
      <dgm:spPr/>
      <dgm:t>
        <a:bodyPr/>
        <a:lstStyle/>
        <a:p>
          <a:r>
            <a:rPr lang="en-US" sz="2000" dirty="0" smtClean="0"/>
            <a:t>Advertising</a:t>
          </a:r>
          <a:endParaRPr lang="en-US" sz="2000" dirty="0"/>
        </a:p>
      </dgm:t>
    </dgm:pt>
    <dgm:pt modelId="{CBE2A45D-38FD-AA46-B69A-E6A0B6417386}" type="parTrans" cxnId="{977AC5F7-CE50-FA41-8399-9BAA10C1CD7B}">
      <dgm:prSet/>
      <dgm:spPr/>
      <dgm:t>
        <a:bodyPr/>
        <a:lstStyle/>
        <a:p>
          <a:endParaRPr lang="en-US"/>
        </a:p>
      </dgm:t>
    </dgm:pt>
    <dgm:pt modelId="{17F12BB1-D66A-7E4D-8076-D2C1BB6F322A}" type="sibTrans" cxnId="{977AC5F7-CE50-FA41-8399-9BAA10C1CD7B}">
      <dgm:prSet/>
      <dgm:spPr/>
      <dgm:t>
        <a:bodyPr/>
        <a:lstStyle/>
        <a:p>
          <a:endParaRPr lang="en-US"/>
        </a:p>
      </dgm:t>
    </dgm:pt>
    <dgm:pt modelId="{C0B53B2F-9BC0-D84E-829A-B5819E1BC649}">
      <dgm:prSet phldrT="[Text]" custT="1"/>
      <dgm:spPr/>
      <dgm:t>
        <a:bodyPr/>
        <a:lstStyle/>
        <a:p>
          <a:r>
            <a:rPr lang="en-US" sz="2000" dirty="0" smtClean="0"/>
            <a:t>Mass Consumption</a:t>
          </a:r>
          <a:endParaRPr lang="en-US" sz="2000" dirty="0"/>
        </a:p>
      </dgm:t>
    </dgm:pt>
    <dgm:pt modelId="{5FDBB9ED-A271-9440-B425-FED1E4478524}" type="parTrans" cxnId="{5655657E-310F-7F43-93A3-F5384FCA49C2}">
      <dgm:prSet/>
      <dgm:spPr/>
      <dgm:t>
        <a:bodyPr/>
        <a:lstStyle/>
        <a:p>
          <a:endParaRPr lang="en-US"/>
        </a:p>
      </dgm:t>
    </dgm:pt>
    <dgm:pt modelId="{FFFC03CD-0DC5-9F4C-8B37-EF36D2D7B3D7}" type="sibTrans" cxnId="{5655657E-310F-7F43-93A3-F5384FCA49C2}">
      <dgm:prSet/>
      <dgm:spPr/>
      <dgm:t>
        <a:bodyPr/>
        <a:lstStyle/>
        <a:p>
          <a:endParaRPr lang="en-US"/>
        </a:p>
      </dgm:t>
    </dgm:pt>
    <dgm:pt modelId="{781F4078-D0AD-8344-BB4E-02267D6A016B}">
      <dgm:prSet phldrT="[Text]"/>
      <dgm:spPr/>
      <dgm:t>
        <a:bodyPr/>
        <a:lstStyle/>
        <a:p>
          <a:r>
            <a:rPr lang="en-US" b="1" dirty="0" smtClean="0"/>
            <a:t>New</a:t>
          </a:r>
        </a:p>
        <a:p>
          <a:r>
            <a:rPr lang="en-US" b="1" dirty="0" smtClean="0"/>
            <a:t>Technology</a:t>
          </a:r>
          <a:endParaRPr lang="en-US" b="1" dirty="0"/>
        </a:p>
      </dgm:t>
    </dgm:pt>
    <dgm:pt modelId="{5929A420-2D6A-F54A-9FE0-DFACA0C692C6}" type="parTrans" cxnId="{3C6A7DF3-C1C1-7144-A830-25B049DB6D7E}">
      <dgm:prSet/>
      <dgm:spPr/>
      <dgm:t>
        <a:bodyPr/>
        <a:lstStyle/>
        <a:p>
          <a:endParaRPr lang="en-US"/>
        </a:p>
      </dgm:t>
    </dgm:pt>
    <dgm:pt modelId="{7D881540-4AC1-1D47-9AC8-51775158C5DD}" type="sibTrans" cxnId="{3C6A7DF3-C1C1-7144-A830-25B049DB6D7E}">
      <dgm:prSet/>
      <dgm:spPr/>
      <dgm:t>
        <a:bodyPr/>
        <a:lstStyle/>
        <a:p>
          <a:endParaRPr lang="en-US"/>
        </a:p>
      </dgm:t>
    </dgm:pt>
    <dgm:pt modelId="{7A91F5FC-0913-CE4F-B421-50B377251B40}">
      <dgm:prSet phldrT="[Text]" custT="1"/>
      <dgm:spPr/>
      <dgm:t>
        <a:bodyPr/>
        <a:lstStyle/>
        <a:p>
          <a:r>
            <a:rPr lang="en-US" sz="2000" dirty="0" smtClean="0"/>
            <a:t>Electricity</a:t>
          </a:r>
          <a:endParaRPr lang="en-US" sz="2000" dirty="0"/>
        </a:p>
      </dgm:t>
    </dgm:pt>
    <dgm:pt modelId="{C44FA80A-92AC-1947-A003-7CF5DF96D47F}" type="parTrans" cxnId="{1AD5F8E7-953D-C949-A20F-8B5865E56763}">
      <dgm:prSet/>
      <dgm:spPr/>
      <dgm:t>
        <a:bodyPr/>
        <a:lstStyle/>
        <a:p>
          <a:endParaRPr lang="en-US"/>
        </a:p>
      </dgm:t>
    </dgm:pt>
    <dgm:pt modelId="{5DE9C7A8-6603-BA43-8BD1-1CD518596708}" type="sibTrans" cxnId="{1AD5F8E7-953D-C949-A20F-8B5865E56763}">
      <dgm:prSet/>
      <dgm:spPr/>
      <dgm:t>
        <a:bodyPr/>
        <a:lstStyle/>
        <a:p>
          <a:endParaRPr lang="en-US"/>
        </a:p>
      </dgm:t>
    </dgm:pt>
    <dgm:pt modelId="{21F77722-D12D-2A4F-A78B-C9BEF7EE0869}">
      <dgm:prSet phldrT="[Text]" custT="1"/>
      <dgm:spPr/>
      <dgm:t>
        <a:bodyPr/>
        <a:lstStyle/>
        <a:p>
          <a:r>
            <a:rPr lang="en-US" sz="2000" dirty="0" smtClean="0"/>
            <a:t>Radio </a:t>
          </a:r>
          <a:r>
            <a:rPr lang="en-US" sz="2000" dirty="0" smtClean="0"/>
            <a:t>and </a:t>
          </a:r>
          <a:r>
            <a:rPr lang="en-US" sz="2000" dirty="0" smtClean="0"/>
            <a:t>Automobile</a:t>
          </a:r>
          <a:endParaRPr lang="en-US" sz="2000" dirty="0"/>
        </a:p>
      </dgm:t>
    </dgm:pt>
    <dgm:pt modelId="{09B5DE79-85A9-9843-9276-E0C3F532FC1F}" type="parTrans" cxnId="{526FC894-C8E4-DA4C-9BDF-62249699688B}">
      <dgm:prSet/>
      <dgm:spPr/>
      <dgm:t>
        <a:bodyPr/>
        <a:lstStyle/>
        <a:p>
          <a:endParaRPr lang="en-US"/>
        </a:p>
      </dgm:t>
    </dgm:pt>
    <dgm:pt modelId="{499D3DEC-3451-B34A-BA94-41C413A9CAE1}" type="sibTrans" cxnId="{526FC894-C8E4-DA4C-9BDF-62249699688B}">
      <dgm:prSet/>
      <dgm:spPr/>
      <dgm:t>
        <a:bodyPr/>
        <a:lstStyle/>
        <a:p>
          <a:endParaRPr lang="en-US"/>
        </a:p>
      </dgm:t>
    </dgm:pt>
    <dgm:pt modelId="{66D24BEC-883A-A749-A7BD-F0A89DC274D8}">
      <dgm:prSet phldrT="[Text]" custT="1"/>
      <dgm:spPr/>
      <dgm:t>
        <a:bodyPr/>
        <a:lstStyle/>
        <a:p>
          <a:endParaRPr lang="en-US" sz="1400" b="1" dirty="0" smtClean="0"/>
        </a:p>
      </dgm:t>
    </dgm:pt>
    <dgm:pt modelId="{3019E722-A388-D04F-9FB8-69F5F9385068}" type="parTrans" cxnId="{E792EF52-B62B-A04F-B430-3B7EBDC5A81D}">
      <dgm:prSet/>
      <dgm:spPr/>
      <dgm:t>
        <a:bodyPr/>
        <a:lstStyle/>
        <a:p>
          <a:endParaRPr lang="en-US"/>
        </a:p>
      </dgm:t>
    </dgm:pt>
    <dgm:pt modelId="{6A2F8647-878F-1C41-9502-D712F683E7FD}" type="sibTrans" cxnId="{E792EF52-B62B-A04F-B430-3B7EBDC5A81D}">
      <dgm:prSet/>
      <dgm:spPr/>
      <dgm:t>
        <a:bodyPr/>
        <a:lstStyle/>
        <a:p>
          <a:endParaRPr lang="en-US"/>
        </a:p>
      </dgm:t>
    </dgm:pt>
    <dgm:pt modelId="{4704C960-B911-0E47-BC20-7D3A6A3ECA21}">
      <dgm:prSet phldrT="[Text]" custT="1"/>
      <dgm:spPr/>
      <dgm:t>
        <a:bodyPr/>
        <a:lstStyle/>
        <a:p>
          <a:r>
            <a:rPr lang="en-US" sz="2000" dirty="0" smtClean="0"/>
            <a:t>Sports </a:t>
          </a:r>
          <a:r>
            <a:rPr lang="en-US" sz="2000" dirty="0" smtClean="0"/>
            <a:t>and </a:t>
          </a:r>
          <a:r>
            <a:rPr lang="en-US" sz="2000" dirty="0" smtClean="0"/>
            <a:t>Film</a:t>
          </a:r>
          <a:endParaRPr lang="en-US" sz="2000" dirty="0"/>
        </a:p>
      </dgm:t>
    </dgm:pt>
    <dgm:pt modelId="{97B5DB12-3B3A-6541-A1D7-0CD8648B394A}" type="parTrans" cxnId="{1DA712BE-FF00-9744-9E1C-635998A881F8}">
      <dgm:prSet/>
      <dgm:spPr/>
      <dgm:t>
        <a:bodyPr/>
        <a:lstStyle/>
        <a:p>
          <a:endParaRPr lang="en-US"/>
        </a:p>
      </dgm:t>
    </dgm:pt>
    <dgm:pt modelId="{BF00484B-33A1-F442-B98C-0B9707EFBC6F}" type="sibTrans" cxnId="{1DA712BE-FF00-9744-9E1C-635998A881F8}">
      <dgm:prSet/>
      <dgm:spPr/>
      <dgm:t>
        <a:bodyPr/>
        <a:lstStyle/>
        <a:p>
          <a:endParaRPr lang="en-US"/>
        </a:p>
      </dgm:t>
    </dgm:pt>
    <dgm:pt modelId="{18376FEA-4453-2C49-B4ED-A38059862DE5}">
      <dgm:prSet phldrT="[Text]" custT="1"/>
      <dgm:spPr/>
      <dgm:t>
        <a:bodyPr/>
        <a:lstStyle/>
        <a:p>
          <a:r>
            <a:rPr lang="en-US" sz="2000" dirty="0" smtClean="0"/>
            <a:t>Arts and Literature</a:t>
          </a:r>
          <a:endParaRPr lang="en-US" sz="2000" dirty="0"/>
        </a:p>
      </dgm:t>
    </dgm:pt>
    <dgm:pt modelId="{8FF1ADD7-69C1-4B42-997B-4EE98A5702BD}" type="parTrans" cxnId="{2AAD5B67-ECF8-0E4D-B7A4-CB63917E71D5}">
      <dgm:prSet/>
      <dgm:spPr/>
      <dgm:t>
        <a:bodyPr/>
        <a:lstStyle/>
        <a:p>
          <a:endParaRPr lang="en-US"/>
        </a:p>
      </dgm:t>
    </dgm:pt>
    <dgm:pt modelId="{1AD90FD5-DF3C-FC4A-8731-6397EE62E81B}" type="sibTrans" cxnId="{2AAD5B67-ECF8-0E4D-B7A4-CB63917E71D5}">
      <dgm:prSet/>
      <dgm:spPr/>
      <dgm:t>
        <a:bodyPr/>
        <a:lstStyle/>
        <a:p>
          <a:endParaRPr lang="en-US"/>
        </a:p>
      </dgm:t>
    </dgm:pt>
    <dgm:pt modelId="{E8EFBA3E-35D5-A24C-B058-ECF8C912F555}" type="pres">
      <dgm:prSet presAssocID="{E34AD479-F123-834D-80DD-5C34239142F8}" presName="composite" presStyleCnt="0">
        <dgm:presLayoutVars>
          <dgm:chMax val="5"/>
          <dgm:dir/>
          <dgm:animLvl val="ctr"/>
          <dgm:resizeHandles val="exact"/>
        </dgm:presLayoutVars>
      </dgm:prSet>
      <dgm:spPr/>
      <dgm:t>
        <a:bodyPr/>
        <a:lstStyle/>
        <a:p>
          <a:endParaRPr lang="en-US"/>
        </a:p>
      </dgm:t>
    </dgm:pt>
    <dgm:pt modelId="{57AA2A30-130F-3349-B738-79E074EA2178}" type="pres">
      <dgm:prSet presAssocID="{E34AD479-F123-834D-80DD-5C34239142F8}" presName="cycle" presStyleCnt="0"/>
      <dgm:spPr/>
    </dgm:pt>
    <dgm:pt modelId="{0BE2C061-601B-704E-91AB-946BFFF9A507}" type="pres">
      <dgm:prSet presAssocID="{E34AD479-F123-834D-80DD-5C34239142F8}" presName="centerShape" presStyleCnt="0"/>
      <dgm:spPr/>
    </dgm:pt>
    <dgm:pt modelId="{E8B8478C-1069-E64D-9643-B81C413DB4C7}" type="pres">
      <dgm:prSet presAssocID="{E34AD479-F123-834D-80DD-5C34239142F8}" presName="connSite" presStyleLbl="node1" presStyleIdx="0" presStyleCnt="4"/>
      <dgm:spPr/>
    </dgm:pt>
    <dgm:pt modelId="{435A9A12-7C2D-E348-866C-69A3A257833E}" type="pres">
      <dgm:prSet presAssocID="{E34AD479-F123-834D-80DD-5C34239142F8}" presName="visible" presStyleLbl="node1" presStyleIdx="0" presStyleCnt="4"/>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17000" r="-17000"/>
          </a:stretch>
        </a:blipFill>
        <a:effectLst>
          <a:glow rad="76200">
            <a:schemeClr val="accent2">
              <a:alpha val="80000"/>
            </a:schemeClr>
          </a:glow>
          <a:innerShdw blurRad="50800" dist="25400" dir="13500000">
            <a:srgbClr val="FFFFFF">
              <a:alpha val="75000"/>
            </a:srgbClr>
          </a:innerShdw>
        </a:effectLst>
      </dgm:spPr>
      <dgm:t>
        <a:bodyPr/>
        <a:lstStyle/>
        <a:p>
          <a:endParaRPr lang="en-US"/>
        </a:p>
      </dgm:t>
    </dgm:pt>
    <dgm:pt modelId="{C14887D4-C1BF-F14D-B00C-46C8C17005E7}" type="pres">
      <dgm:prSet presAssocID="{B763C43D-27B9-E04F-9E7A-F9D6FCA15F40}" presName="Name25" presStyleLbl="parChTrans1D1" presStyleIdx="0" presStyleCnt="3"/>
      <dgm:spPr/>
      <dgm:t>
        <a:bodyPr/>
        <a:lstStyle/>
        <a:p>
          <a:endParaRPr lang="en-US"/>
        </a:p>
      </dgm:t>
    </dgm:pt>
    <dgm:pt modelId="{542C7FF5-064A-E04E-9D16-D0399957D491}" type="pres">
      <dgm:prSet presAssocID="{C1EB9D0D-789F-C84B-A796-73D82D2D6408}" presName="node" presStyleCnt="0"/>
      <dgm:spPr/>
    </dgm:pt>
    <dgm:pt modelId="{569FF1EC-838D-6441-AD6A-99B61B4AC336}" type="pres">
      <dgm:prSet presAssocID="{C1EB9D0D-789F-C84B-A796-73D82D2D6408}" presName="parentNode" presStyleLbl="node1" presStyleIdx="1" presStyleCnt="4">
        <dgm:presLayoutVars>
          <dgm:chMax val="1"/>
          <dgm:bulletEnabled val="1"/>
        </dgm:presLayoutVars>
      </dgm:prSet>
      <dgm:spPr/>
      <dgm:t>
        <a:bodyPr/>
        <a:lstStyle/>
        <a:p>
          <a:endParaRPr lang="en-US"/>
        </a:p>
      </dgm:t>
    </dgm:pt>
    <dgm:pt modelId="{AF6F673B-C7C3-444E-A76F-3CB28412FA54}" type="pres">
      <dgm:prSet presAssocID="{C1EB9D0D-789F-C84B-A796-73D82D2D6408}" presName="childNode" presStyleLbl="revTx" presStyleIdx="0" presStyleCnt="3">
        <dgm:presLayoutVars>
          <dgm:bulletEnabled val="1"/>
        </dgm:presLayoutVars>
      </dgm:prSet>
      <dgm:spPr/>
      <dgm:t>
        <a:bodyPr/>
        <a:lstStyle/>
        <a:p>
          <a:endParaRPr lang="en-US"/>
        </a:p>
      </dgm:t>
    </dgm:pt>
    <dgm:pt modelId="{3D32A947-7A3C-C048-9651-1470848218A2}" type="pres">
      <dgm:prSet presAssocID="{5929A420-2D6A-F54A-9FE0-DFACA0C692C6}" presName="Name25" presStyleLbl="parChTrans1D1" presStyleIdx="1" presStyleCnt="3"/>
      <dgm:spPr/>
      <dgm:t>
        <a:bodyPr/>
        <a:lstStyle/>
        <a:p>
          <a:endParaRPr lang="en-US"/>
        </a:p>
      </dgm:t>
    </dgm:pt>
    <dgm:pt modelId="{183E04A4-659A-214B-B56C-2EDB8FAD29A9}" type="pres">
      <dgm:prSet presAssocID="{781F4078-D0AD-8344-BB4E-02267D6A016B}" presName="node" presStyleCnt="0"/>
      <dgm:spPr/>
    </dgm:pt>
    <dgm:pt modelId="{85E1F8F1-43F6-A348-B2AB-127EB55A8444}" type="pres">
      <dgm:prSet presAssocID="{781F4078-D0AD-8344-BB4E-02267D6A016B}" presName="parentNode" presStyleLbl="node1" presStyleIdx="2" presStyleCnt="4">
        <dgm:presLayoutVars>
          <dgm:chMax val="1"/>
          <dgm:bulletEnabled val="1"/>
        </dgm:presLayoutVars>
      </dgm:prSet>
      <dgm:spPr/>
      <dgm:t>
        <a:bodyPr/>
        <a:lstStyle/>
        <a:p>
          <a:endParaRPr lang="en-US"/>
        </a:p>
      </dgm:t>
    </dgm:pt>
    <dgm:pt modelId="{37A7FECB-45C4-544F-B87E-C1D7C009BB62}" type="pres">
      <dgm:prSet presAssocID="{781F4078-D0AD-8344-BB4E-02267D6A016B}" presName="childNode" presStyleLbl="revTx" presStyleIdx="1" presStyleCnt="3">
        <dgm:presLayoutVars>
          <dgm:bulletEnabled val="1"/>
        </dgm:presLayoutVars>
      </dgm:prSet>
      <dgm:spPr/>
      <dgm:t>
        <a:bodyPr/>
        <a:lstStyle/>
        <a:p>
          <a:endParaRPr lang="en-US"/>
        </a:p>
      </dgm:t>
    </dgm:pt>
    <dgm:pt modelId="{E82E9FF2-82C5-C34F-A879-773D9BD063DC}" type="pres">
      <dgm:prSet presAssocID="{3019E722-A388-D04F-9FB8-69F5F9385068}" presName="Name25" presStyleLbl="parChTrans1D1" presStyleIdx="2" presStyleCnt="3"/>
      <dgm:spPr/>
      <dgm:t>
        <a:bodyPr/>
        <a:lstStyle/>
        <a:p>
          <a:endParaRPr lang="en-US"/>
        </a:p>
      </dgm:t>
    </dgm:pt>
    <dgm:pt modelId="{EF4C1995-FBFF-A140-8E35-4B0FEF8DE14F}" type="pres">
      <dgm:prSet presAssocID="{66D24BEC-883A-A749-A7BD-F0A89DC274D8}" presName="node" presStyleCnt="0"/>
      <dgm:spPr/>
    </dgm:pt>
    <dgm:pt modelId="{55980CFC-461B-7B41-8691-83A9F56738FB}" type="pres">
      <dgm:prSet presAssocID="{66D24BEC-883A-A749-A7BD-F0A89DC274D8}" presName="parentNode" presStyleLbl="node1" presStyleIdx="3" presStyleCnt="4" custScaleX="103401" custScaleY="100319" custLinFactNeighborX="1524" custLinFactNeighborY="762">
        <dgm:presLayoutVars>
          <dgm:chMax val="1"/>
          <dgm:bulletEnabled val="1"/>
        </dgm:presLayoutVars>
      </dgm:prSet>
      <dgm:spPr/>
      <dgm:t>
        <a:bodyPr/>
        <a:lstStyle/>
        <a:p>
          <a:endParaRPr lang="en-US"/>
        </a:p>
      </dgm:t>
    </dgm:pt>
    <dgm:pt modelId="{6A322FE8-4963-8648-88E3-2498418EB73C}" type="pres">
      <dgm:prSet presAssocID="{66D24BEC-883A-A749-A7BD-F0A89DC274D8}" presName="childNode" presStyleLbl="revTx" presStyleIdx="2" presStyleCnt="3">
        <dgm:presLayoutVars>
          <dgm:bulletEnabled val="1"/>
        </dgm:presLayoutVars>
      </dgm:prSet>
      <dgm:spPr/>
      <dgm:t>
        <a:bodyPr/>
        <a:lstStyle/>
        <a:p>
          <a:endParaRPr lang="en-US"/>
        </a:p>
      </dgm:t>
    </dgm:pt>
  </dgm:ptLst>
  <dgm:cxnLst>
    <dgm:cxn modelId="{3C6A7DF3-C1C1-7144-A830-25B049DB6D7E}" srcId="{E34AD479-F123-834D-80DD-5C34239142F8}" destId="{781F4078-D0AD-8344-BB4E-02267D6A016B}" srcOrd="1" destOrd="0" parTransId="{5929A420-2D6A-F54A-9FE0-DFACA0C692C6}" sibTransId="{7D881540-4AC1-1D47-9AC8-51775158C5DD}"/>
    <dgm:cxn modelId="{E5D8D146-933C-804B-8E26-1F4B5C579563}" type="presOf" srcId="{66D24BEC-883A-A749-A7BD-F0A89DC274D8}" destId="{55980CFC-461B-7B41-8691-83A9F56738FB}" srcOrd="0" destOrd="0" presId="urn:microsoft.com/office/officeart/2005/8/layout/radial2"/>
    <dgm:cxn modelId="{1AD5F8E7-953D-C949-A20F-8B5865E56763}" srcId="{781F4078-D0AD-8344-BB4E-02267D6A016B}" destId="{7A91F5FC-0913-CE4F-B421-50B377251B40}" srcOrd="0" destOrd="0" parTransId="{C44FA80A-92AC-1947-A003-7CF5DF96D47F}" sibTransId="{5DE9C7A8-6603-BA43-8BD1-1CD518596708}"/>
    <dgm:cxn modelId="{DC4CA040-B62A-C249-AD10-D38C3211BE70}" type="presOf" srcId="{4704C960-B911-0E47-BC20-7D3A6A3ECA21}" destId="{6A322FE8-4963-8648-88E3-2498418EB73C}" srcOrd="0" destOrd="0" presId="urn:microsoft.com/office/officeart/2005/8/layout/radial2"/>
    <dgm:cxn modelId="{2AAD5B67-ECF8-0E4D-B7A4-CB63917E71D5}" srcId="{66D24BEC-883A-A749-A7BD-F0A89DC274D8}" destId="{18376FEA-4453-2C49-B4ED-A38059862DE5}" srcOrd="1" destOrd="0" parTransId="{8FF1ADD7-69C1-4B42-997B-4EE98A5702BD}" sibTransId="{1AD90FD5-DF3C-FC4A-8731-6397EE62E81B}"/>
    <dgm:cxn modelId="{5655657E-310F-7F43-93A3-F5384FCA49C2}" srcId="{C1EB9D0D-789F-C84B-A796-73D82D2D6408}" destId="{C0B53B2F-9BC0-D84E-829A-B5819E1BC649}" srcOrd="1" destOrd="0" parTransId="{5FDBB9ED-A271-9440-B425-FED1E4478524}" sibTransId="{FFFC03CD-0DC5-9F4C-8B37-EF36D2D7B3D7}"/>
    <dgm:cxn modelId="{1A65736B-04CB-1F4B-9287-A7247FE40ADE}" type="presOf" srcId="{7A91F5FC-0913-CE4F-B421-50B377251B40}" destId="{37A7FECB-45C4-544F-B87E-C1D7C009BB62}" srcOrd="0" destOrd="0" presId="urn:microsoft.com/office/officeart/2005/8/layout/radial2"/>
    <dgm:cxn modelId="{917BF40C-7EE0-4441-A809-A9000370F892}" type="presOf" srcId="{E34AD479-F123-834D-80DD-5C34239142F8}" destId="{E8EFBA3E-35D5-A24C-B058-ECF8C912F555}" srcOrd="0" destOrd="0" presId="urn:microsoft.com/office/officeart/2005/8/layout/radial2"/>
    <dgm:cxn modelId="{FEB187EF-6B8C-2C4A-8370-B148485096EB}" type="presOf" srcId="{21F77722-D12D-2A4F-A78B-C9BEF7EE0869}" destId="{37A7FECB-45C4-544F-B87E-C1D7C009BB62}" srcOrd="0" destOrd="1" presId="urn:microsoft.com/office/officeart/2005/8/layout/radial2"/>
    <dgm:cxn modelId="{D82666C3-3669-564D-A980-8F86A7DD5F5C}" type="presOf" srcId="{781F4078-D0AD-8344-BB4E-02267D6A016B}" destId="{85E1F8F1-43F6-A348-B2AB-127EB55A8444}" srcOrd="0" destOrd="0" presId="urn:microsoft.com/office/officeart/2005/8/layout/radial2"/>
    <dgm:cxn modelId="{8F5A1DC7-81CA-E24D-9E67-312FA8A4CA05}" type="presOf" srcId="{18376FEA-4453-2C49-B4ED-A38059862DE5}" destId="{6A322FE8-4963-8648-88E3-2498418EB73C}" srcOrd="0" destOrd="1" presId="urn:microsoft.com/office/officeart/2005/8/layout/radial2"/>
    <dgm:cxn modelId="{526FC894-C8E4-DA4C-9BDF-62249699688B}" srcId="{781F4078-D0AD-8344-BB4E-02267D6A016B}" destId="{21F77722-D12D-2A4F-A78B-C9BEF7EE0869}" srcOrd="1" destOrd="0" parTransId="{09B5DE79-85A9-9843-9276-E0C3F532FC1F}" sibTransId="{499D3DEC-3451-B34A-BA94-41C413A9CAE1}"/>
    <dgm:cxn modelId="{977AC5F7-CE50-FA41-8399-9BAA10C1CD7B}" srcId="{C1EB9D0D-789F-C84B-A796-73D82D2D6408}" destId="{28C704D2-4E5C-5347-93C9-416CCA3C9EDA}" srcOrd="0" destOrd="0" parTransId="{CBE2A45D-38FD-AA46-B69A-E6A0B6417386}" sibTransId="{17F12BB1-D66A-7E4D-8076-D2C1BB6F322A}"/>
    <dgm:cxn modelId="{4D4D1D04-279C-A04F-BC50-899164751425}" type="presOf" srcId="{B763C43D-27B9-E04F-9E7A-F9D6FCA15F40}" destId="{C14887D4-C1BF-F14D-B00C-46C8C17005E7}" srcOrd="0" destOrd="0" presId="urn:microsoft.com/office/officeart/2005/8/layout/radial2"/>
    <dgm:cxn modelId="{E792EF52-B62B-A04F-B430-3B7EBDC5A81D}" srcId="{E34AD479-F123-834D-80DD-5C34239142F8}" destId="{66D24BEC-883A-A749-A7BD-F0A89DC274D8}" srcOrd="2" destOrd="0" parTransId="{3019E722-A388-D04F-9FB8-69F5F9385068}" sibTransId="{6A2F8647-878F-1C41-9502-D712F683E7FD}"/>
    <dgm:cxn modelId="{5EEC3BA2-1476-E240-9F8E-E948B1377A6F}" srcId="{E34AD479-F123-834D-80DD-5C34239142F8}" destId="{C1EB9D0D-789F-C84B-A796-73D82D2D6408}" srcOrd="0" destOrd="0" parTransId="{B763C43D-27B9-E04F-9E7A-F9D6FCA15F40}" sibTransId="{5033F401-4035-2A47-BD05-27146E20D14E}"/>
    <dgm:cxn modelId="{1676BAF6-E5D0-894B-8086-77B871870D8C}" type="presOf" srcId="{C1EB9D0D-789F-C84B-A796-73D82D2D6408}" destId="{569FF1EC-838D-6441-AD6A-99B61B4AC336}" srcOrd="0" destOrd="0" presId="urn:microsoft.com/office/officeart/2005/8/layout/radial2"/>
    <dgm:cxn modelId="{E9D32C25-53F3-6B49-B7C7-862C902D8EA6}" type="presOf" srcId="{C0B53B2F-9BC0-D84E-829A-B5819E1BC649}" destId="{AF6F673B-C7C3-444E-A76F-3CB28412FA54}" srcOrd="0" destOrd="1" presId="urn:microsoft.com/office/officeart/2005/8/layout/radial2"/>
    <dgm:cxn modelId="{1B9C58C7-43EB-2149-9D0A-70CF4A44CE3D}" type="presOf" srcId="{28C704D2-4E5C-5347-93C9-416CCA3C9EDA}" destId="{AF6F673B-C7C3-444E-A76F-3CB28412FA54}" srcOrd="0" destOrd="0" presId="urn:microsoft.com/office/officeart/2005/8/layout/radial2"/>
    <dgm:cxn modelId="{1DA712BE-FF00-9744-9E1C-635998A881F8}" srcId="{66D24BEC-883A-A749-A7BD-F0A89DC274D8}" destId="{4704C960-B911-0E47-BC20-7D3A6A3ECA21}" srcOrd="0" destOrd="0" parTransId="{97B5DB12-3B3A-6541-A1D7-0CD8648B394A}" sibTransId="{BF00484B-33A1-F442-B98C-0B9707EFBC6F}"/>
    <dgm:cxn modelId="{2A20A135-3ED5-CE4B-A2EE-7141BEE2BCE8}" type="presOf" srcId="{3019E722-A388-D04F-9FB8-69F5F9385068}" destId="{E82E9FF2-82C5-C34F-A879-773D9BD063DC}" srcOrd="0" destOrd="0" presId="urn:microsoft.com/office/officeart/2005/8/layout/radial2"/>
    <dgm:cxn modelId="{73A85D90-C85E-3241-A8AE-C1A1A3ED0459}" type="presOf" srcId="{5929A420-2D6A-F54A-9FE0-DFACA0C692C6}" destId="{3D32A947-7A3C-C048-9651-1470848218A2}" srcOrd="0" destOrd="0" presId="urn:microsoft.com/office/officeart/2005/8/layout/radial2"/>
    <dgm:cxn modelId="{EBAE5644-D1DE-8C41-9E00-387B1F2D9CA7}" type="presParOf" srcId="{E8EFBA3E-35D5-A24C-B058-ECF8C912F555}" destId="{57AA2A30-130F-3349-B738-79E074EA2178}" srcOrd="0" destOrd="0" presId="urn:microsoft.com/office/officeart/2005/8/layout/radial2"/>
    <dgm:cxn modelId="{16A43EDC-F6FD-0A44-B2B8-44CB21D8D7C4}" type="presParOf" srcId="{57AA2A30-130F-3349-B738-79E074EA2178}" destId="{0BE2C061-601B-704E-91AB-946BFFF9A507}" srcOrd="0" destOrd="0" presId="urn:microsoft.com/office/officeart/2005/8/layout/radial2"/>
    <dgm:cxn modelId="{72248169-B1E0-7148-B1E9-C2AF9F8F1226}" type="presParOf" srcId="{0BE2C061-601B-704E-91AB-946BFFF9A507}" destId="{E8B8478C-1069-E64D-9643-B81C413DB4C7}" srcOrd="0" destOrd="0" presId="urn:microsoft.com/office/officeart/2005/8/layout/radial2"/>
    <dgm:cxn modelId="{662A8648-F8C4-E34D-B680-CA11DFDB15C6}" type="presParOf" srcId="{0BE2C061-601B-704E-91AB-946BFFF9A507}" destId="{435A9A12-7C2D-E348-866C-69A3A257833E}" srcOrd="1" destOrd="0" presId="urn:microsoft.com/office/officeart/2005/8/layout/radial2"/>
    <dgm:cxn modelId="{4E78C8AF-B663-E542-B521-D0DBCC87E12E}" type="presParOf" srcId="{57AA2A30-130F-3349-B738-79E074EA2178}" destId="{C14887D4-C1BF-F14D-B00C-46C8C17005E7}" srcOrd="1" destOrd="0" presId="urn:microsoft.com/office/officeart/2005/8/layout/radial2"/>
    <dgm:cxn modelId="{2D9DFE4C-4F63-784A-9EA5-F70D3D443F3E}" type="presParOf" srcId="{57AA2A30-130F-3349-B738-79E074EA2178}" destId="{542C7FF5-064A-E04E-9D16-D0399957D491}" srcOrd="2" destOrd="0" presId="urn:microsoft.com/office/officeart/2005/8/layout/radial2"/>
    <dgm:cxn modelId="{E6AE2D01-D9BC-644F-81E4-934E338B04D2}" type="presParOf" srcId="{542C7FF5-064A-E04E-9D16-D0399957D491}" destId="{569FF1EC-838D-6441-AD6A-99B61B4AC336}" srcOrd="0" destOrd="0" presId="urn:microsoft.com/office/officeart/2005/8/layout/radial2"/>
    <dgm:cxn modelId="{842FEAE4-5CD7-2E43-9C00-9A47F1E5AB43}" type="presParOf" srcId="{542C7FF5-064A-E04E-9D16-D0399957D491}" destId="{AF6F673B-C7C3-444E-A76F-3CB28412FA54}" srcOrd="1" destOrd="0" presId="urn:microsoft.com/office/officeart/2005/8/layout/radial2"/>
    <dgm:cxn modelId="{DCFE7E9A-B6B3-EB41-8E6F-FDAF1B75E119}" type="presParOf" srcId="{57AA2A30-130F-3349-B738-79E074EA2178}" destId="{3D32A947-7A3C-C048-9651-1470848218A2}" srcOrd="3" destOrd="0" presId="urn:microsoft.com/office/officeart/2005/8/layout/radial2"/>
    <dgm:cxn modelId="{0558B48D-EA92-2443-85B4-27F1C065E1A5}" type="presParOf" srcId="{57AA2A30-130F-3349-B738-79E074EA2178}" destId="{183E04A4-659A-214B-B56C-2EDB8FAD29A9}" srcOrd="4" destOrd="0" presId="urn:microsoft.com/office/officeart/2005/8/layout/radial2"/>
    <dgm:cxn modelId="{1285F30E-46B3-5A48-A145-EB1C08CFB091}" type="presParOf" srcId="{183E04A4-659A-214B-B56C-2EDB8FAD29A9}" destId="{85E1F8F1-43F6-A348-B2AB-127EB55A8444}" srcOrd="0" destOrd="0" presId="urn:microsoft.com/office/officeart/2005/8/layout/radial2"/>
    <dgm:cxn modelId="{6236BF76-B9C5-794B-8368-2464CF361288}" type="presParOf" srcId="{183E04A4-659A-214B-B56C-2EDB8FAD29A9}" destId="{37A7FECB-45C4-544F-B87E-C1D7C009BB62}" srcOrd="1" destOrd="0" presId="urn:microsoft.com/office/officeart/2005/8/layout/radial2"/>
    <dgm:cxn modelId="{D2676F28-FE34-D145-B564-F0ED2FF7EE76}" type="presParOf" srcId="{57AA2A30-130F-3349-B738-79E074EA2178}" destId="{E82E9FF2-82C5-C34F-A879-773D9BD063DC}" srcOrd="5" destOrd="0" presId="urn:microsoft.com/office/officeart/2005/8/layout/radial2"/>
    <dgm:cxn modelId="{DAFA70D0-1671-6B43-B3AB-B9BC1BD3BE45}" type="presParOf" srcId="{57AA2A30-130F-3349-B738-79E074EA2178}" destId="{EF4C1995-FBFF-A140-8E35-4B0FEF8DE14F}" srcOrd="6" destOrd="0" presId="urn:microsoft.com/office/officeart/2005/8/layout/radial2"/>
    <dgm:cxn modelId="{242D0E50-D3F4-0D49-8229-9F8096FBCE5D}" type="presParOf" srcId="{EF4C1995-FBFF-A140-8E35-4B0FEF8DE14F}" destId="{55980CFC-461B-7B41-8691-83A9F56738FB}" srcOrd="0" destOrd="0" presId="urn:microsoft.com/office/officeart/2005/8/layout/radial2"/>
    <dgm:cxn modelId="{EDCC34BF-8AC5-284D-9C96-EDAFB1C5866E}" type="presParOf" srcId="{EF4C1995-FBFF-A140-8E35-4B0FEF8DE14F}" destId="{6A322FE8-4963-8648-88E3-2498418EB73C}"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8B576D-46BF-8E4B-9EDE-43B2936D4265}" type="doc">
      <dgm:prSet loTypeId="urn:microsoft.com/office/officeart/2005/8/layout/vList4" loCatId="" qsTypeId="urn:microsoft.com/office/officeart/2005/8/quickstyle/simple4" qsCatId="simple" csTypeId="urn:microsoft.com/office/officeart/2005/8/colors/accent1_2" csCatId="accent1" phldr="1"/>
      <dgm:spPr/>
    </dgm:pt>
    <dgm:pt modelId="{8E6EA9C6-5786-D749-98F0-84649187D32B}">
      <dgm:prSet phldrT="[Text]"/>
      <dgm:spPr/>
      <dgm:t>
        <a:bodyPr/>
        <a:lstStyle/>
        <a:p>
          <a:r>
            <a:rPr lang="en-US" dirty="0" smtClean="0"/>
            <a:t>Entertainment</a:t>
          </a:r>
          <a:endParaRPr lang="en-US" dirty="0"/>
        </a:p>
      </dgm:t>
    </dgm:pt>
    <dgm:pt modelId="{BFFE5E8B-7B65-724F-A309-3BCE7121E874}" type="parTrans" cxnId="{5BA0634B-6791-4548-AC5A-89103CF9E6D7}">
      <dgm:prSet/>
      <dgm:spPr/>
      <dgm:t>
        <a:bodyPr/>
        <a:lstStyle/>
        <a:p>
          <a:endParaRPr lang="en-US"/>
        </a:p>
      </dgm:t>
    </dgm:pt>
    <dgm:pt modelId="{575BD3B0-3E90-5F4A-A411-ECA5F3FC569D}" type="sibTrans" cxnId="{5BA0634B-6791-4548-AC5A-89103CF9E6D7}">
      <dgm:prSet/>
      <dgm:spPr/>
      <dgm:t>
        <a:bodyPr/>
        <a:lstStyle/>
        <a:p>
          <a:endParaRPr lang="en-US"/>
        </a:p>
      </dgm:t>
    </dgm:pt>
    <dgm:pt modelId="{BE536378-9C25-CC4F-9F7F-85F5DF4537E1}">
      <dgm:prSet phldrT="[Text]"/>
      <dgm:spPr/>
      <dgm:t>
        <a:bodyPr/>
        <a:lstStyle/>
        <a:p>
          <a:r>
            <a:rPr lang="en-US" dirty="0" smtClean="0"/>
            <a:t>Advertising</a:t>
          </a:r>
          <a:endParaRPr lang="en-US" dirty="0"/>
        </a:p>
      </dgm:t>
    </dgm:pt>
    <dgm:pt modelId="{5BE8091B-5AEE-F048-A4B4-D89AAF1C19B7}" type="parTrans" cxnId="{EEBF7E29-5C31-334D-AE3B-9F15D99DEE98}">
      <dgm:prSet/>
      <dgm:spPr/>
      <dgm:t>
        <a:bodyPr/>
        <a:lstStyle/>
        <a:p>
          <a:endParaRPr lang="en-US"/>
        </a:p>
      </dgm:t>
    </dgm:pt>
    <dgm:pt modelId="{C8D516EB-D41F-0648-8E99-A82A6C7C5E40}" type="sibTrans" cxnId="{EEBF7E29-5C31-334D-AE3B-9F15D99DEE98}">
      <dgm:prSet/>
      <dgm:spPr/>
      <dgm:t>
        <a:bodyPr/>
        <a:lstStyle/>
        <a:p>
          <a:endParaRPr lang="en-US"/>
        </a:p>
      </dgm:t>
    </dgm:pt>
    <dgm:pt modelId="{29A1F6F6-ACF0-764A-BD9E-5ED7D20ED3B8}">
      <dgm:prSet phldrT="[Text]"/>
      <dgm:spPr/>
      <dgm:t>
        <a:bodyPr/>
        <a:lstStyle/>
        <a:p>
          <a:r>
            <a:rPr lang="en-US" dirty="0" smtClean="0"/>
            <a:t>Finance</a:t>
          </a:r>
          <a:endParaRPr lang="en-US" dirty="0"/>
        </a:p>
      </dgm:t>
    </dgm:pt>
    <dgm:pt modelId="{ECEA019A-163F-AE48-97D2-10A4E5CFF4B0}" type="parTrans" cxnId="{E449D94D-A44E-764F-AF90-70B1BE64D3BD}">
      <dgm:prSet/>
      <dgm:spPr/>
      <dgm:t>
        <a:bodyPr/>
        <a:lstStyle/>
        <a:p>
          <a:endParaRPr lang="en-US"/>
        </a:p>
      </dgm:t>
    </dgm:pt>
    <dgm:pt modelId="{2DCF5B63-54E1-CF4D-9916-A1F752230B89}" type="sibTrans" cxnId="{E449D94D-A44E-764F-AF90-70B1BE64D3BD}">
      <dgm:prSet/>
      <dgm:spPr/>
      <dgm:t>
        <a:bodyPr/>
        <a:lstStyle/>
        <a:p>
          <a:endParaRPr lang="en-US"/>
        </a:p>
      </dgm:t>
    </dgm:pt>
    <dgm:pt modelId="{FCD16B49-A6C6-9B4B-A96D-BFA3ABF6685A}">
      <dgm:prSet/>
      <dgm:spPr/>
      <dgm:t>
        <a:bodyPr/>
        <a:lstStyle/>
        <a:p>
          <a:r>
            <a:rPr lang="en-US" dirty="0" smtClean="0"/>
            <a:t>Shopping</a:t>
          </a:r>
          <a:endParaRPr lang="en-US" dirty="0"/>
        </a:p>
      </dgm:t>
    </dgm:pt>
    <dgm:pt modelId="{66DEAA5D-106B-6A48-B796-657D5471B89D}" type="parTrans" cxnId="{87A81D0C-3F4C-A340-A32F-8E4543816D23}">
      <dgm:prSet/>
      <dgm:spPr/>
      <dgm:t>
        <a:bodyPr/>
        <a:lstStyle/>
        <a:p>
          <a:endParaRPr lang="en-US"/>
        </a:p>
      </dgm:t>
    </dgm:pt>
    <dgm:pt modelId="{153B2F7B-2ED1-6841-8594-9AA866E99FC9}" type="sibTrans" cxnId="{87A81D0C-3F4C-A340-A32F-8E4543816D23}">
      <dgm:prSet/>
      <dgm:spPr/>
      <dgm:t>
        <a:bodyPr/>
        <a:lstStyle/>
        <a:p>
          <a:endParaRPr lang="en-US"/>
        </a:p>
      </dgm:t>
    </dgm:pt>
    <dgm:pt modelId="{9A9CDA99-4D1A-7B40-AF2A-FB4853325EAC}" type="pres">
      <dgm:prSet presAssocID="{C78B576D-46BF-8E4B-9EDE-43B2936D4265}" presName="linear" presStyleCnt="0">
        <dgm:presLayoutVars>
          <dgm:dir/>
          <dgm:resizeHandles val="exact"/>
        </dgm:presLayoutVars>
      </dgm:prSet>
      <dgm:spPr/>
    </dgm:pt>
    <dgm:pt modelId="{E74F61C7-30E2-B04D-AEE0-39BCE7197B71}" type="pres">
      <dgm:prSet presAssocID="{8E6EA9C6-5786-D749-98F0-84649187D32B}" presName="comp" presStyleCnt="0"/>
      <dgm:spPr/>
    </dgm:pt>
    <dgm:pt modelId="{27E5AFA0-E8A8-7541-A378-52EEB5216625}" type="pres">
      <dgm:prSet presAssocID="{8E6EA9C6-5786-D749-98F0-84649187D32B}" presName="box" presStyleLbl="node1" presStyleIdx="0" presStyleCnt="4" custScaleX="44352"/>
      <dgm:spPr/>
      <dgm:t>
        <a:bodyPr/>
        <a:lstStyle/>
        <a:p>
          <a:endParaRPr lang="en-US"/>
        </a:p>
      </dgm:t>
    </dgm:pt>
    <dgm:pt modelId="{8A27827B-84A1-F143-B24F-2245F370D841}" type="pres">
      <dgm:prSet presAssocID="{8E6EA9C6-5786-D749-98F0-84649187D32B}" presName="img" presStyleLbl="fgImgPlace1" presStyleIdx="0" presStyleCnt="4" custScaleX="247889"/>
      <dgm:spPr>
        <a:blipFill>
          <a:blip xmlns:r="http://schemas.openxmlformats.org/officeDocument/2006/relationships" r:embed="rId1">
            <a:extLst>
              <a:ext uri="{28A0092B-C50C-407E-A947-70E740481C1C}">
                <a14:useLocalDpi xmlns:a14="http://schemas.microsoft.com/office/drawing/2010/main" val="0"/>
              </a:ext>
            </a:extLst>
          </a:blip>
          <a:srcRect/>
          <a:stretch>
            <a:fillRect t="-60000" b="-60000"/>
          </a:stretch>
        </a:blipFill>
      </dgm:spPr>
    </dgm:pt>
    <dgm:pt modelId="{AD1F2D1C-757F-B34C-B20C-44B0E0E1E877}" type="pres">
      <dgm:prSet presAssocID="{8E6EA9C6-5786-D749-98F0-84649187D32B}" presName="text" presStyleLbl="node1" presStyleIdx="0" presStyleCnt="4">
        <dgm:presLayoutVars>
          <dgm:bulletEnabled val="1"/>
        </dgm:presLayoutVars>
      </dgm:prSet>
      <dgm:spPr/>
      <dgm:t>
        <a:bodyPr/>
        <a:lstStyle/>
        <a:p>
          <a:endParaRPr lang="en-US"/>
        </a:p>
      </dgm:t>
    </dgm:pt>
    <dgm:pt modelId="{FE335EB2-132E-F846-BA9E-DF6EDE7AA97E}" type="pres">
      <dgm:prSet presAssocID="{575BD3B0-3E90-5F4A-A411-ECA5F3FC569D}" presName="spacer" presStyleCnt="0"/>
      <dgm:spPr/>
    </dgm:pt>
    <dgm:pt modelId="{E2FD8689-C484-3F43-9122-667965DDE9E0}" type="pres">
      <dgm:prSet presAssocID="{FCD16B49-A6C6-9B4B-A96D-BFA3ABF6685A}" presName="comp" presStyleCnt="0"/>
      <dgm:spPr/>
    </dgm:pt>
    <dgm:pt modelId="{8D77EF70-BF23-4A4E-B57A-12FE1861B966}" type="pres">
      <dgm:prSet presAssocID="{FCD16B49-A6C6-9B4B-A96D-BFA3ABF6685A}" presName="box" presStyleLbl="node1" presStyleIdx="1" presStyleCnt="4" custScaleX="44352"/>
      <dgm:spPr/>
      <dgm:t>
        <a:bodyPr/>
        <a:lstStyle/>
        <a:p>
          <a:endParaRPr lang="en-US"/>
        </a:p>
      </dgm:t>
    </dgm:pt>
    <dgm:pt modelId="{88DEF56D-37A6-CB4F-AD56-D351F1E01479}" type="pres">
      <dgm:prSet presAssocID="{FCD16B49-A6C6-9B4B-A96D-BFA3ABF6685A}" presName="img" presStyleLbl="fgImgPlace1" presStyleIdx="1" presStyleCnt="4" custScaleX="247889"/>
      <dgm:spPr>
        <a:blipFill>
          <a:blip xmlns:r="http://schemas.openxmlformats.org/officeDocument/2006/relationships" r:embed="rId2">
            <a:extLst>
              <a:ext uri="{28A0092B-C50C-407E-A947-70E740481C1C}">
                <a14:useLocalDpi xmlns:a14="http://schemas.microsoft.com/office/drawing/2010/main" val="0"/>
              </a:ext>
            </a:extLst>
          </a:blip>
          <a:srcRect/>
          <a:stretch>
            <a:fillRect t="-24000" b="-24000"/>
          </a:stretch>
        </a:blipFill>
      </dgm:spPr>
    </dgm:pt>
    <dgm:pt modelId="{968B848C-79B6-BB47-8132-0141E39CE574}" type="pres">
      <dgm:prSet presAssocID="{FCD16B49-A6C6-9B4B-A96D-BFA3ABF6685A}" presName="text" presStyleLbl="node1" presStyleIdx="1" presStyleCnt="4">
        <dgm:presLayoutVars>
          <dgm:bulletEnabled val="1"/>
        </dgm:presLayoutVars>
      </dgm:prSet>
      <dgm:spPr/>
      <dgm:t>
        <a:bodyPr/>
        <a:lstStyle/>
        <a:p>
          <a:endParaRPr lang="en-US"/>
        </a:p>
      </dgm:t>
    </dgm:pt>
    <dgm:pt modelId="{5713FE0C-74C6-8942-B972-044B7FBEA1F9}" type="pres">
      <dgm:prSet presAssocID="{153B2F7B-2ED1-6841-8594-9AA866E99FC9}" presName="spacer" presStyleCnt="0"/>
      <dgm:spPr/>
    </dgm:pt>
    <dgm:pt modelId="{6E2D74AE-78BF-8E42-B206-2FC6C937F810}" type="pres">
      <dgm:prSet presAssocID="{BE536378-9C25-CC4F-9F7F-85F5DF4537E1}" presName="comp" presStyleCnt="0"/>
      <dgm:spPr/>
    </dgm:pt>
    <dgm:pt modelId="{D93D9F2D-80D7-204D-ABC1-C05F3215E31C}" type="pres">
      <dgm:prSet presAssocID="{BE536378-9C25-CC4F-9F7F-85F5DF4537E1}" presName="box" presStyleLbl="node1" presStyleIdx="2" presStyleCnt="4" custScaleX="44352"/>
      <dgm:spPr/>
      <dgm:t>
        <a:bodyPr/>
        <a:lstStyle/>
        <a:p>
          <a:endParaRPr lang="en-US"/>
        </a:p>
      </dgm:t>
    </dgm:pt>
    <dgm:pt modelId="{04BCAFB4-CDBC-A741-A51D-400B72B74147}" type="pres">
      <dgm:prSet presAssocID="{BE536378-9C25-CC4F-9F7F-85F5DF4537E1}" presName="img" presStyleLbl="fgImgPlace1" presStyleIdx="2" presStyleCnt="4" custScaleX="247889"/>
      <dgm:spPr>
        <a:blipFill>
          <a:blip xmlns:r="http://schemas.openxmlformats.org/officeDocument/2006/relationships" r:embed="rId3">
            <a:extLst>
              <a:ext uri="{28A0092B-C50C-407E-A947-70E740481C1C}">
                <a14:useLocalDpi xmlns:a14="http://schemas.microsoft.com/office/drawing/2010/main" val="0"/>
              </a:ext>
            </a:extLst>
          </a:blip>
          <a:srcRect/>
          <a:stretch>
            <a:fillRect t="-36000" b="-36000"/>
          </a:stretch>
        </a:blipFill>
      </dgm:spPr>
    </dgm:pt>
    <dgm:pt modelId="{FFDC5C5D-6783-5645-8901-FA5F24F89109}" type="pres">
      <dgm:prSet presAssocID="{BE536378-9C25-CC4F-9F7F-85F5DF4537E1}" presName="text" presStyleLbl="node1" presStyleIdx="2" presStyleCnt="4">
        <dgm:presLayoutVars>
          <dgm:bulletEnabled val="1"/>
        </dgm:presLayoutVars>
      </dgm:prSet>
      <dgm:spPr/>
      <dgm:t>
        <a:bodyPr/>
        <a:lstStyle/>
        <a:p>
          <a:endParaRPr lang="en-US"/>
        </a:p>
      </dgm:t>
    </dgm:pt>
    <dgm:pt modelId="{39E0B04D-4280-0C47-AFDB-118E593776A1}" type="pres">
      <dgm:prSet presAssocID="{C8D516EB-D41F-0648-8E99-A82A6C7C5E40}" presName="spacer" presStyleCnt="0"/>
      <dgm:spPr/>
    </dgm:pt>
    <dgm:pt modelId="{7AE6E833-53F4-0D4C-8E14-7AD4C0109349}" type="pres">
      <dgm:prSet presAssocID="{29A1F6F6-ACF0-764A-BD9E-5ED7D20ED3B8}" presName="comp" presStyleCnt="0"/>
      <dgm:spPr/>
    </dgm:pt>
    <dgm:pt modelId="{26EFCA69-B14A-824C-8A4B-6BF6ED9C7C63}" type="pres">
      <dgm:prSet presAssocID="{29A1F6F6-ACF0-764A-BD9E-5ED7D20ED3B8}" presName="box" presStyleLbl="node1" presStyleIdx="3" presStyleCnt="4" custScaleX="44352"/>
      <dgm:spPr/>
      <dgm:t>
        <a:bodyPr/>
        <a:lstStyle/>
        <a:p>
          <a:endParaRPr lang="en-US"/>
        </a:p>
      </dgm:t>
    </dgm:pt>
    <dgm:pt modelId="{91B8A2CE-3B97-4B4C-970D-55F9F74A9271}" type="pres">
      <dgm:prSet presAssocID="{29A1F6F6-ACF0-764A-BD9E-5ED7D20ED3B8}" presName="img" presStyleLbl="fgImgPlace1" presStyleIdx="3" presStyleCnt="4" custScaleX="247889"/>
      <dgm:spPr>
        <a:blipFill>
          <a:blip xmlns:r="http://schemas.openxmlformats.org/officeDocument/2006/relationships" r:embed="rId4" cstate="email">
            <a:extLst>
              <a:ext uri="{28A0092B-C50C-407E-A947-70E740481C1C}">
                <a14:useLocalDpi xmlns:a14="http://schemas.microsoft.com/office/drawing/2010/main" val="0"/>
              </a:ext>
            </a:extLst>
          </a:blip>
          <a:srcRect/>
          <a:stretch>
            <a:fillRect t="-36000" b="-36000"/>
          </a:stretch>
        </a:blipFill>
      </dgm:spPr>
    </dgm:pt>
    <dgm:pt modelId="{90981867-EC12-554D-9937-63FE4EA29C3D}" type="pres">
      <dgm:prSet presAssocID="{29A1F6F6-ACF0-764A-BD9E-5ED7D20ED3B8}" presName="text" presStyleLbl="node1" presStyleIdx="3" presStyleCnt="4">
        <dgm:presLayoutVars>
          <dgm:bulletEnabled val="1"/>
        </dgm:presLayoutVars>
      </dgm:prSet>
      <dgm:spPr/>
      <dgm:t>
        <a:bodyPr/>
        <a:lstStyle/>
        <a:p>
          <a:endParaRPr lang="en-US"/>
        </a:p>
      </dgm:t>
    </dgm:pt>
  </dgm:ptLst>
  <dgm:cxnLst>
    <dgm:cxn modelId="{8C93AA62-8D5E-3E47-9FF1-A7A522A894A9}" type="presOf" srcId="{FCD16B49-A6C6-9B4B-A96D-BFA3ABF6685A}" destId="{8D77EF70-BF23-4A4E-B57A-12FE1861B966}" srcOrd="0" destOrd="0" presId="urn:microsoft.com/office/officeart/2005/8/layout/vList4"/>
    <dgm:cxn modelId="{038E413D-A1EC-E34E-B15B-7AEBDC6A531E}" type="presOf" srcId="{29A1F6F6-ACF0-764A-BD9E-5ED7D20ED3B8}" destId="{26EFCA69-B14A-824C-8A4B-6BF6ED9C7C63}" srcOrd="0" destOrd="0" presId="urn:microsoft.com/office/officeart/2005/8/layout/vList4"/>
    <dgm:cxn modelId="{E449D94D-A44E-764F-AF90-70B1BE64D3BD}" srcId="{C78B576D-46BF-8E4B-9EDE-43B2936D4265}" destId="{29A1F6F6-ACF0-764A-BD9E-5ED7D20ED3B8}" srcOrd="3" destOrd="0" parTransId="{ECEA019A-163F-AE48-97D2-10A4E5CFF4B0}" sibTransId="{2DCF5B63-54E1-CF4D-9916-A1F752230B89}"/>
    <dgm:cxn modelId="{5BA0634B-6791-4548-AC5A-89103CF9E6D7}" srcId="{C78B576D-46BF-8E4B-9EDE-43B2936D4265}" destId="{8E6EA9C6-5786-D749-98F0-84649187D32B}" srcOrd="0" destOrd="0" parTransId="{BFFE5E8B-7B65-724F-A309-3BCE7121E874}" sibTransId="{575BD3B0-3E90-5F4A-A411-ECA5F3FC569D}"/>
    <dgm:cxn modelId="{073EC705-3B91-7148-9ADE-B4FDC86022F4}" type="presOf" srcId="{8E6EA9C6-5786-D749-98F0-84649187D32B}" destId="{27E5AFA0-E8A8-7541-A378-52EEB5216625}" srcOrd="0" destOrd="0" presId="urn:microsoft.com/office/officeart/2005/8/layout/vList4"/>
    <dgm:cxn modelId="{FCAD3DAC-05B4-2A4C-9CC2-023DCECD162F}" type="presOf" srcId="{BE536378-9C25-CC4F-9F7F-85F5DF4537E1}" destId="{FFDC5C5D-6783-5645-8901-FA5F24F89109}" srcOrd="1" destOrd="0" presId="urn:microsoft.com/office/officeart/2005/8/layout/vList4"/>
    <dgm:cxn modelId="{BBAD840B-80A7-F344-A282-1EC338441299}" type="presOf" srcId="{BE536378-9C25-CC4F-9F7F-85F5DF4537E1}" destId="{D93D9F2D-80D7-204D-ABC1-C05F3215E31C}" srcOrd="0" destOrd="0" presId="urn:microsoft.com/office/officeart/2005/8/layout/vList4"/>
    <dgm:cxn modelId="{87A81D0C-3F4C-A340-A32F-8E4543816D23}" srcId="{C78B576D-46BF-8E4B-9EDE-43B2936D4265}" destId="{FCD16B49-A6C6-9B4B-A96D-BFA3ABF6685A}" srcOrd="1" destOrd="0" parTransId="{66DEAA5D-106B-6A48-B796-657D5471B89D}" sibTransId="{153B2F7B-2ED1-6841-8594-9AA866E99FC9}"/>
    <dgm:cxn modelId="{9AF388A4-3F30-8F46-9DE8-9F5827FAD991}" type="presOf" srcId="{29A1F6F6-ACF0-764A-BD9E-5ED7D20ED3B8}" destId="{90981867-EC12-554D-9937-63FE4EA29C3D}" srcOrd="1" destOrd="0" presId="urn:microsoft.com/office/officeart/2005/8/layout/vList4"/>
    <dgm:cxn modelId="{EEBF7E29-5C31-334D-AE3B-9F15D99DEE98}" srcId="{C78B576D-46BF-8E4B-9EDE-43B2936D4265}" destId="{BE536378-9C25-CC4F-9F7F-85F5DF4537E1}" srcOrd="2" destOrd="0" parTransId="{5BE8091B-5AEE-F048-A4B4-D89AAF1C19B7}" sibTransId="{C8D516EB-D41F-0648-8E99-A82A6C7C5E40}"/>
    <dgm:cxn modelId="{42D53548-C45C-2047-8B0A-ED38FDFD48AD}" type="presOf" srcId="{C78B576D-46BF-8E4B-9EDE-43B2936D4265}" destId="{9A9CDA99-4D1A-7B40-AF2A-FB4853325EAC}" srcOrd="0" destOrd="0" presId="urn:microsoft.com/office/officeart/2005/8/layout/vList4"/>
    <dgm:cxn modelId="{AC7331BB-9F8E-7942-866E-CDBE819865C7}" type="presOf" srcId="{FCD16B49-A6C6-9B4B-A96D-BFA3ABF6685A}" destId="{968B848C-79B6-BB47-8132-0141E39CE574}" srcOrd="1" destOrd="0" presId="urn:microsoft.com/office/officeart/2005/8/layout/vList4"/>
    <dgm:cxn modelId="{97F9FA3F-F5F5-874C-AAB7-8389CB34E754}" type="presOf" srcId="{8E6EA9C6-5786-D749-98F0-84649187D32B}" destId="{AD1F2D1C-757F-B34C-B20C-44B0E0E1E877}" srcOrd="1" destOrd="0" presId="urn:microsoft.com/office/officeart/2005/8/layout/vList4"/>
    <dgm:cxn modelId="{418CBACC-456D-2E49-9EF8-559E38407808}" type="presParOf" srcId="{9A9CDA99-4D1A-7B40-AF2A-FB4853325EAC}" destId="{E74F61C7-30E2-B04D-AEE0-39BCE7197B71}" srcOrd="0" destOrd="0" presId="urn:microsoft.com/office/officeart/2005/8/layout/vList4"/>
    <dgm:cxn modelId="{5EB1A73B-F5C9-7D40-8FE5-6AD8830AD4A7}" type="presParOf" srcId="{E74F61C7-30E2-B04D-AEE0-39BCE7197B71}" destId="{27E5AFA0-E8A8-7541-A378-52EEB5216625}" srcOrd="0" destOrd="0" presId="urn:microsoft.com/office/officeart/2005/8/layout/vList4"/>
    <dgm:cxn modelId="{546F9D56-9C22-2F4D-9DDB-5DFDF798F511}" type="presParOf" srcId="{E74F61C7-30E2-B04D-AEE0-39BCE7197B71}" destId="{8A27827B-84A1-F143-B24F-2245F370D841}" srcOrd="1" destOrd="0" presId="urn:microsoft.com/office/officeart/2005/8/layout/vList4"/>
    <dgm:cxn modelId="{C09FA4EB-0152-8E4D-BE54-48603F549D55}" type="presParOf" srcId="{E74F61C7-30E2-B04D-AEE0-39BCE7197B71}" destId="{AD1F2D1C-757F-B34C-B20C-44B0E0E1E877}" srcOrd="2" destOrd="0" presId="urn:microsoft.com/office/officeart/2005/8/layout/vList4"/>
    <dgm:cxn modelId="{A5AA17AE-D64B-D147-967A-909F2E17DBFC}" type="presParOf" srcId="{9A9CDA99-4D1A-7B40-AF2A-FB4853325EAC}" destId="{FE335EB2-132E-F846-BA9E-DF6EDE7AA97E}" srcOrd="1" destOrd="0" presId="urn:microsoft.com/office/officeart/2005/8/layout/vList4"/>
    <dgm:cxn modelId="{5B9C6C30-45CD-C541-9167-3AF87FBEA964}" type="presParOf" srcId="{9A9CDA99-4D1A-7B40-AF2A-FB4853325EAC}" destId="{E2FD8689-C484-3F43-9122-667965DDE9E0}" srcOrd="2" destOrd="0" presId="urn:microsoft.com/office/officeart/2005/8/layout/vList4"/>
    <dgm:cxn modelId="{D0A4BA3B-E47C-2E42-A574-62938890209F}" type="presParOf" srcId="{E2FD8689-C484-3F43-9122-667965DDE9E0}" destId="{8D77EF70-BF23-4A4E-B57A-12FE1861B966}" srcOrd="0" destOrd="0" presId="urn:microsoft.com/office/officeart/2005/8/layout/vList4"/>
    <dgm:cxn modelId="{7E6EC6EF-4B86-9247-93AA-7A5788BDBBA1}" type="presParOf" srcId="{E2FD8689-C484-3F43-9122-667965DDE9E0}" destId="{88DEF56D-37A6-CB4F-AD56-D351F1E01479}" srcOrd="1" destOrd="0" presId="urn:microsoft.com/office/officeart/2005/8/layout/vList4"/>
    <dgm:cxn modelId="{D7918928-E49F-AA44-98C1-E4BA79D29F53}" type="presParOf" srcId="{E2FD8689-C484-3F43-9122-667965DDE9E0}" destId="{968B848C-79B6-BB47-8132-0141E39CE574}" srcOrd="2" destOrd="0" presId="urn:microsoft.com/office/officeart/2005/8/layout/vList4"/>
    <dgm:cxn modelId="{117E1629-6367-CF4B-A481-A51527AF38CB}" type="presParOf" srcId="{9A9CDA99-4D1A-7B40-AF2A-FB4853325EAC}" destId="{5713FE0C-74C6-8942-B972-044B7FBEA1F9}" srcOrd="3" destOrd="0" presId="urn:microsoft.com/office/officeart/2005/8/layout/vList4"/>
    <dgm:cxn modelId="{D76AD789-C8E0-1741-B00A-BA49D19B3A3C}" type="presParOf" srcId="{9A9CDA99-4D1A-7B40-AF2A-FB4853325EAC}" destId="{6E2D74AE-78BF-8E42-B206-2FC6C937F810}" srcOrd="4" destOrd="0" presId="urn:microsoft.com/office/officeart/2005/8/layout/vList4"/>
    <dgm:cxn modelId="{9AEFFFAC-EA1E-B34C-B706-4D21CC14CC0A}" type="presParOf" srcId="{6E2D74AE-78BF-8E42-B206-2FC6C937F810}" destId="{D93D9F2D-80D7-204D-ABC1-C05F3215E31C}" srcOrd="0" destOrd="0" presId="urn:microsoft.com/office/officeart/2005/8/layout/vList4"/>
    <dgm:cxn modelId="{9EA38DA7-B172-3E40-81D6-2B6E81D10B05}" type="presParOf" srcId="{6E2D74AE-78BF-8E42-B206-2FC6C937F810}" destId="{04BCAFB4-CDBC-A741-A51D-400B72B74147}" srcOrd="1" destOrd="0" presId="urn:microsoft.com/office/officeart/2005/8/layout/vList4"/>
    <dgm:cxn modelId="{22511842-E8A2-7A42-85CB-9AC3B7169749}" type="presParOf" srcId="{6E2D74AE-78BF-8E42-B206-2FC6C937F810}" destId="{FFDC5C5D-6783-5645-8901-FA5F24F89109}" srcOrd="2" destOrd="0" presId="urn:microsoft.com/office/officeart/2005/8/layout/vList4"/>
    <dgm:cxn modelId="{DD97D83F-E9B5-9048-8521-56BCC7CFD44F}" type="presParOf" srcId="{9A9CDA99-4D1A-7B40-AF2A-FB4853325EAC}" destId="{39E0B04D-4280-0C47-AFDB-118E593776A1}" srcOrd="5" destOrd="0" presId="urn:microsoft.com/office/officeart/2005/8/layout/vList4"/>
    <dgm:cxn modelId="{A988BF2D-06F7-BF4D-BDBA-B83619A10ADE}" type="presParOf" srcId="{9A9CDA99-4D1A-7B40-AF2A-FB4853325EAC}" destId="{7AE6E833-53F4-0D4C-8E14-7AD4C0109349}" srcOrd="6" destOrd="0" presId="urn:microsoft.com/office/officeart/2005/8/layout/vList4"/>
    <dgm:cxn modelId="{A4F3B749-98E2-6341-B438-1ADB89EECB66}" type="presParOf" srcId="{7AE6E833-53F4-0D4C-8E14-7AD4C0109349}" destId="{26EFCA69-B14A-824C-8A4B-6BF6ED9C7C63}" srcOrd="0" destOrd="0" presId="urn:microsoft.com/office/officeart/2005/8/layout/vList4"/>
    <dgm:cxn modelId="{B194C0AB-DD43-7F4D-9EAF-46C669711CC9}" type="presParOf" srcId="{7AE6E833-53F4-0D4C-8E14-7AD4C0109349}" destId="{91B8A2CE-3B97-4B4C-970D-55F9F74A9271}" srcOrd="1" destOrd="0" presId="urn:microsoft.com/office/officeart/2005/8/layout/vList4"/>
    <dgm:cxn modelId="{A78F883C-5185-0243-BF48-EE83B958FCE5}" type="presParOf" srcId="{7AE6E833-53F4-0D4C-8E14-7AD4C0109349}" destId="{90981867-EC12-554D-9937-63FE4EA29C3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DDA4D-DD82-594C-96A1-48BAEA7F3976}">
      <dsp:nvSpPr>
        <dsp:cNvPr id="0" name=""/>
        <dsp:cNvSpPr/>
      </dsp:nvSpPr>
      <dsp:spPr>
        <a:xfrm rot="5400000">
          <a:off x="5506161" y="-2222702"/>
          <a:ext cx="940839" cy="562501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50800" dist="38100" dir="2700000" sx="101000" sy="101000" algn="tl" rotWithShape="0">
            <a:schemeClr val="accent2">
              <a:alpha val="43000"/>
            </a:schemeClr>
          </a:outerShdw>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Fundamentalism vs. Modernity</a:t>
          </a:r>
          <a:endParaRPr lang="en-US" sz="2400" kern="1200" dirty="0"/>
        </a:p>
        <a:p>
          <a:pPr marL="228600" lvl="1" indent="-228600" algn="l" defTabSz="1066800">
            <a:lnSpc>
              <a:spcPct val="90000"/>
            </a:lnSpc>
            <a:spcBef>
              <a:spcPct val="0"/>
            </a:spcBef>
            <a:spcAft>
              <a:spcPct val="15000"/>
            </a:spcAft>
            <a:buChar char="••"/>
          </a:pPr>
          <a:r>
            <a:rPr lang="en-US" sz="2400" kern="1200" dirty="0" smtClean="0"/>
            <a:t>Start </a:t>
          </a:r>
          <a:r>
            <a:rPr lang="en-US" sz="2400" kern="1200" dirty="0" smtClean="0"/>
            <a:t>of Mass Culture</a:t>
          </a:r>
          <a:endParaRPr lang="en-US" sz="2400" kern="1200" dirty="0"/>
        </a:p>
      </dsp:txBody>
      <dsp:txXfrm rot="-5400000">
        <a:off x="3164072" y="165315"/>
        <a:ext cx="5579090" cy="848983"/>
      </dsp:txXfrm>
    </dsp:sp>
    <dsp:sp modelId="{C15E8390-2441-1E4B-9899-858EF578C455}">
      <dsp:nvSpPr>
        <dsp:cNvPr id="0" name=""/>
        <dsp:cNvSpPr/>
      </dsp:nvSpPr>
      <dsp:spPr>
        <a:xfrm>
          <a:off x="0" y="1781"/>
          <a:ext cx="3164072" cy="1176049"/>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n-US" sz="4800" kern="1200" dirty="0" smtClean="0"/>
            <a:t>Social</a:t>
          </a:r>
          <a:endParaRPr lang="en-US" sz="4800" kern="1200" dirty="0"/>
        </a:p>
      </dsp:txBody>
      <dsp:txXfrm>
        <a:off x="57410" y="59191"/>
        <a:ext cx="3049252" cy="1061229"/>
      </dsp:txXfrm>
    </dsp:sp>
    <dsp:sp modelId="{FCCE55E5-0CCF-1E4B-9FA3-02E125018B91}">
      <dsp:nvSpPr>
        <dsp:cNvPr id="0" name=""/>
        <dsp:cNvSpPr/>
      </dsp:nvSpPr>
      <dsp:spPr>
        <a:xfrm rot="5400000">
          <a:off x="5506161" y="-987850"/>
          <a:ext cx="940839" cy="562501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50800" dist="38100" dir="2700000" sx="101000" sy="101000" algn="tl" rotWithShape="0">
            <a:schemeClr val="accent2">
              <a:alpha val="43000"/>
            </a:schemeClr>
          </a:outerShdw>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Isolationism</a:t>
          </a:r>
          <a:endParaRPr lang="en-US" sz="2400" kern="1200" dirty="0"/>
        </a:p>
        <a:p>
          <a:pPr marL="228600" lvl="1" indent="-228600" algn="l" defTabSz="1066800">
            <a:lnSpc>
              <a:spcPct val="90000"/>
            </a:lnSpc>
            <a:spcBef>
              <a:spcPct val="0"/>
            </a:spcBef>
            <a:spcAft>
              <a:spcPct val="15000"/>
            </a:spcAft>
            <a:buChar char="••"/>
          </a:pPr>
          <a:r>
            <a:rPr lang="en-US" sz="2400" kern="1200" dirty="0" smtClean="0"/>
            <a:t>Limited Government</a:t>
          </a:r>
          <a:endParaRPr lang="en-US" sz="2400" kern="1200" dirty="0"/>
        </a:p>
      </dsp:txBody>
      <dsp:txXfrm rot="-5400000">
        <a:off x="3164072" y="1400167"/>
        <a:ext cx="5579090" cy="848983"/>
      </dsp:txXfrm>
    </dsp:sp>
    <dsp:sp modelId="{91B273D0-DFDA-FD48-94F3-B8179DA111DD}">
      <dsp:nvSpPr>
        <dsp:cNvPr id="0" name=""/>
        <dsp:cNvSpPr/>
      </dsp:nvSpPr>
      <dsp:spPr>
        <a:xfrm>
          <a:off x="0" y="1236634"/>
          <a:ext cx="3164072" cy="1176049"/>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n-US" sz="4800" kern="1200" dirty="0" smtClean="0"/>
            <a:t>Political</a:t>
          </a:r>
          <a:endParaRPr lang="en-US" sz="4800" kern="1200" dirty="0"/>
        </a:p>
      </dsp:txBody>
      <dsp:txXfrm>
        <a:off x="57410" y="1294044"/>
        <a:ext cx="3049252" cy="1061229"/>
      </dsp:txXfrm>
    </dsp:sp>
    <dsp:sp modelId="{26D154AE-7AB3-1D45-8055-5BEC0F588B94}">
      <dsp:nvSpPr>
        <dsp:cNvPr id="0" name=""/>
        <dsp:cNvSpPr/>
      </dsp:nvSpPr>
      <dsp:spPr>
        <a:xfrm rot="5400000">
          <a:off x="5506161" y="247002"/>
          <a:ext cx="940839" cy="562501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a:outerShdw blurRad="50800" dist="38100" dir="2700000" sx="101000" sy="101000" algn="tl" rotWithShape="0">
            <a:schemeClr val="accent2">
              <a:alpha val="43000"/>
            </a:schemeClr>
          </a:outerShdw>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Consumerism</a:t>
          </a:r>
          <a:endParaRPr lang="en-US" sz="2400" kern="1200" dirty="0"/>
        </a:p>
        <a:p>
          <a:pPr marL="228600" lvl="1" indent="-228600" algn="l" defTabSz="1066800">
            <a:lnSpc>
              <a:spcPct val="90000"/>
            </a:lnSpc>
            <a:spcBef>
              <a:spcPct val="0"/>
            </a:spcBef>
            <a:spcAft>
              <a:spcPct val="15000"/>
            </a:spcAft>
            <a:buChar char="••"/>
          </a:pPr>
          <a:r>
            <a:rPr lang="en-US" sz="2400" kern="1200" dirty="0" smtClean="0"/>
            <a:t>Unrestricted and Uncontrolled Expansion</a:t>
          </a:r>
          <a:endParaRPr lang="en-US" sz="2400" kern="1200" dirty="0"/>
        </a:p>
      </dsp:txBody>
      <dsp:txXfrm rot="-5400000">
        <a:off x="3164072" y="2635019"/>
        <a:ext cx="5579090" cy="848983"/>
      </dsp:txXfrm>
    </dsp:sp>
    <dsp:sp modelId="{797A0F0A-7172-4E45-AFC6-EB51CCF29534}">
      <dsp:nvSpPr>
        <dsp:cNvPr id="0" name=""/>
        <dsp:cNvSpPr/>
      </dsp:nvSpPr>
      <dsp:spPr>
        <a:xfrm>
          <a:off x="0" y="2471486"/>
          <a:ext cx="3164072" cy="1176049"/>
        </a:xfrm>
        <a:prstGeom prst="round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n-US" sz="4800" kern="1200" dirty="0" smtClean="0"/>
            <a:t>Economic</a:t>
          </a:r>
          <a:endParaRPr lang="en-US" sz="4800" kern="1200" dirty="0"/>
        </a:p>
      </dsp:txBody>
      <dsp:txXfrm>
        <a:off x="57410" y="2528896"/>
        <a:ext cx="3049252" cy="1061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E9FF2-82C5-C34F-A879-773D9BD063DC}">
      <dsp:nvSpPr>
        <dsp:cNvPr id="0" name=""/>
        <dsp:cNvSpPr/>
      </dsp:nvSpPr>
      <dsp:spPr>
        <a:xfrm rot="2547678">
          <a:off x="3190160" y="3472916"/>
          <a:ext cx="764872" cy="47548"/>
        </a:xfrm>
        <a:custGeom>
          <a:avLst/>
          <a:gdLst/>
          <a:ahLst/>
          <a:cxnLst/>
          <a:rect l="0" t="0" r="0" b="0"/>
          <a:pathLst>
            <a:path>
              <a:moveTo>
                <a:pt x="0" y="23774"/>
              </a:moveTo>
              <a:lnTo>
                <a:pt x="764872" y="23774"/>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D32A947-7A3C-C048-9651-1470848218A2}">
      <dsp:nvSpPr>
        <dsp:cNvPr id="0" name=""/>
        <dsp:cNvSpPr/>
      </dsp:nvSpPr>
      <dsp:spPr>
        <a:xfrm>
          <a:off x="3290460" y="2441103"/>
          <a:ext cx="848087" cy="47548"/>
        </a:xfrm>
        <a:custGeom>
          <a:avLst/>
          <a:gdLst/>
          <a:ahLst/>
          <a:cxnLst/>
          <a:rect l="0" t="0" r="0" b="0"/>
          <a:pathLst>
            <a:path>
              <a:moveTo>
                <a:pt x="0" y="23774"/>
              </a:moveTo>
              <a:lnTo>
                <a:pt x="848087" y="23774"/>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14887D4-C1BF-F14D-B00C-46C8C17005E7}">
      <dsp:nvSpPr>
        <dsp:cNvPr id="0" name=""/>
        <dsp:cNvSpPr/>
      </dsp:nvSpPr>
      <dsp:spPr>
        <a:xfrm rot="19105481">
          <a:off x="3178439" y="1396067"/>
          <a:ext cx="889355" cy="47548"/>
        </a:xfrm>
        <a:custGeom>
          <a:avLst/>
          <a:gdLst/>
          <a:ahLst/>
          <a:cxnLst/>
          <a:rect l="0" t="0" r="0" b="0"/>
          <a:pathLst>
            <a:path>
              <a:moveTo>
                <a:pt x="0" y="23774"/>
              </a:moveTo>
              <a:lnTo>
                <a:pt x="889355" y="23774"/>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35A9A12-7C2D-E348-866C-69A3A257833E}">
      <dsp:nvSpPr>
        <dsp:cNvPr id="0" name=""/>
        <dsp:cNvSpPr/>
      </dsp:nvSpPr>
      <dsp:spPr>
        <a:xfrm>
          <a:off x="1237302" y="1257137"/>
          <a:ext cx="2415480" cy="2415480"/>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17000" r="-17000"/>
          </a:stretch>
        </a:blipFill>
        <a:ln>
          <a:noFill/>
        </a:ln>
        <a:effectLst>
          <a:glow rad="76200">
            <a:schemeClr val="accent2">
              <a:alpha val="80000"/>
            </a:schemeClr>
          </a:glow>
          <a:innerShdw blurRad="50800" dist="25400" dir="13500000">
            <a:srgbClr val="FFFFFF">
              <a:alpha val="75000"/>
            </a:srgbClr>
          </a:innerShdw>
        </a:effectLst>
      </dsp:spPr>
      <dsp:style>
        <a:lnRef idx="0">
          <a:scrgbClr r="0" g="0" b="0"/>
        </a:lnRef>
        <a:fillRef idx="3">
          <a:scrgbClr r="0" g="0" b="0"/>
        </a:fillRef>
        <a:effectRef idx="2">
          <a:scrgbClr r="0" g="0" b="0"/>
        </a:effectRef>
        <a:fontRef idx="minor">
          <a:schemeClr val="lt1"/>
        </a:fontRef>
      </dsp:style>
    </dsp:sp>
    <dsp:sp modelId="{569FF1EC-838D-6441-AD6A-99B61B4AC336}">
      <dsp:nvSpPr>
        <dsp:cNvPr id="0" name=""/>
        <dsp:cNvSpPr/>
      </dsp:nvSpPr>
      <dsp:spPr>
        <a:xfrm>
          <a:off x="3785452" y="-14"/>
          <a:ext cx="1352204" cy="1352204"/>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Consumer</a:t>
          </a:r>
        </a:p>
        <a:p>
          <a:pPr lvl="0" algn="ctr" defTabSz="711200">
            <a:lnSpc>
              <a:spcPct val="90000"/>
            </a:lnSpc>
            <a:spcBef>
              <a:spcPct val="0"/>
            </a:spcBef>
            <a:spcAft>
              <a:spcPct val="35000"/>
            </a:spcAft>
          </a:pPr>
          <a:r>
            <a:rPr lang="en-US" sz="1600" b="1" kern="1200" dirty="0" smtClean="0"/>
            <a:t>Culture</a:t>
          </a:r>
          <a:endParaRPr lang="en-US" sz="1600" b="1" kern="1200" dirty="0"/>
        </a:p>
      </dsp:txBody>
      <dsp:txXfrm>
        <a:off x="3983478" y="198012"/>
        <a:ext cx="956152" cy="956152"/>
      </dsp:txXfrm>
    </dsp:sp>
    <dsp:sp modelId="{AF6F673B-C7C3-444E-A76F-3CB28412FA54}">
      <dsp:nvSpPr>
        <dsp:cNvPr id="0" name=""/>
        <dsp:cNvSpPr/>
      </dsp:nvSpPr>
      <dsp:spPr>
        <a:xfrm>
          <a:off x="5272877" y="-14"/>
          <a:ext cx="2028306" cy="1352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Advertising</a:t>
          </a:r>
          <a:endParaRPr lang="en-US" sz="2000" kern="1200" dirty="0"/>
        </a:p>
        <a:p>
          <a:pPr marL="228600" lvl="1" indent="-228600" algn="l" defTabSz="889000">
            <a:lnSpc>
              <a:spcPct val="90000"/>
            </a:lnSpc>
            <a:spcBef>
              <a:spcPct val="0"/>
            </a:spcBef>
            <a:spcAft>
              <a:spcPct val="15000"/>
            </a:spcAft>
            <a:buChar char="••"/>
          </a:pPr>
          <a:r>
            <a:rPr lang="en-US" sz="2000" kern="1200" dirty="0" smtClean="0"/>
            <a:t>Mass Consumption</a:t>
          </a:r>
          <a:endParaRPr lang="en-US" sz="2000" kern="1200" dirty="0"/>
        </a:p>
      </dsp:txBody>
      <dsp:txXfrm>
        <a:off x="5272877" y="-14"/>
        <a:ext cx="2028306" cy="1352204"/>
      </dsp:txXfrm>
    </dsp:sp>
    <dsp:sp modelId="{85E1F8F1-43F6-A348-B2AB-127EB55A8444}">
      <dsp:nvSpPr>
        <dsp:cNvPr id="0" name=""/>
        <dsp:cNvSpPr/>
      </dsp:nvSpPr>
      <dsp:spPr>
        <a:xfrm>
          <a:off x="4138548" y="1740233"/>
          <a:ext cx="1449288" cy="1449288"/>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New</a:t>
          </a:r>
        </a:p>
        <a:p>
          <a:pPr lvl="0" algn="ctr" defTabSz="711200">
            <a:lnSpc>
              <a:spcPct val="90000"/>
            </a:lnSpc>
            <a:spcBef>
              <a:spcPct val="0"/>
            </a:spcBef>
            <a:spcAft>
              <a:spcPct val="35000"/>
            </a:spcAft>
          </a:pPr>
          <a:r>
            <a:rPr lang="en-US" sz="1600" b="1" kern="1200" dirty="0" smtClean="0"/>
            <a:t>Technology</a:t>
          </a:r>
          <a:endParaRPr lang="en-US" sz="1600" b="1" kern="1200" dirty="0"/>
        </a:p>
      </dsp:txBody>
      <dsp:txXfrm>
        <a:off x="4350791" y="1952476"/>
        <a:ext cx="1024802" cy="1024802"/>
      </dsp:txXfrm>
    </dsp:sp>
    <dsp:sp modelId="{37A7FECB-45C4-544F-B87E-C1D7C009BB62}">
      <dsp:nvSpPr>
        <dsp:cNvPr id="0" name=""/>
        <dsp:cNvSpPr/>
      </dsp:nvSpPr>
      <dsp:spPr>
        <a:xfrm>
          <a:off x="5732765" y="1740233"/>
          <a:ext cx="2173932" cy="1449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Electricity</a:t>
          </a:r>
          <a:endParaRPr lang="en-US" sz="2000" kern="1200" dirty="0"/>
        </a:p>
        <a:p>
          <a:pPr marL="228600" lvl="1" indent="-228600" algn="l" defTabSz="889000">
            <a:lnSpc>
              <a:spcPct val="90000"/>
            </a:lnSpc>
            <a:spcBef>
              <a:spcPct val="0"/>
            </a:spcBef>
            <a:spcAft>
              <a:spcPct val="15000"/>
            </a:spcAft>
            <a:buChar char="••"/>
          </a:pPr>
          <a:r>
            <a:rPr lang="en-US" sz="2000" kern="1200" dirty="0" smtClean="0"/>
            <a:t>Radio </a:t>
          </a:r>
          <a:r>
            <a:rPr lang="en-US" sz="2000" kern="1200" dirty="0" smtClean="0"/>
            <a:t>and </a:t>
          </a:r>
          <a:r>
            <a:rPr lang="en-US" sz="2000" kern="1200" dirty="0" smtClean="0"/>
            <a:t>Automobile</a:t>
          </a:r>
          <a:endParaRPr lang="en-US" sz="2000" kern="1200" dirty="0"/>
        </a:p>
      </dsp:txBody>
      <dsp:txXfrm>
        <a:off x="5732765" y="1740233"/>
        <a:ext cx="2173932" cy="1449288"/>
      </dsp:txXfrm>
    </dsp:sp>
    <dsp:sp modelId="{55980CFC-461B-7B41-8691-83A9F56738FB}">
      <dsp:nvSpPr>
        <dsp:cNvPr id="0" name=""/>
        <dsp:cNvSpPr/>
      </dsp:nvSpPr>
      <dsp:spPr>
        <a:xfrm>
          <a:off x="3650524" y="3526712"/>
          <a:ext cx="1498578" cy="1453911"/>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b="1" kern="1200" dirty="0" smtClean="0"/>
        </a:p>
      </dsp:txBody>
      <dsp:txXfrm>
        <a:off x="3869986" y="3739632"/>
        <a:ext cx="1059654" cy="1028071"/>
      </dsp:txXfrm>
    </dsp:sp>
    <dsp:sp modelId="{6A322FE8-4963-8648-88E3-2498418EB73C}">
      <dsp:nvSpPr>
        <dsp:cNvPr id="0" name=""/>
        <dsp:cNvSpPr/>
      </dsp:nvSpPr>
      <dsp:spPr>
        <a:xfrm>
          <a:off x="5232418" y="3526712"/>
          <a:ext cx="2247867" cy="145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Sports </a:t>
          </a:r>
          <a:r>
            <a:rPr lang="en-US" sz="2000" kern="1200" dirty="0" smtClean="0"/>
            <a:t>and </a:t>
          </a:r>
          <a:r>
            <a:rPr lang="en-US" sz="2000" kern="1200" dirty="0" smtClean="0"/>
            <a:t>Film</a:t>
          </a:r>
          <a:endParaRPr lang="en-US" sz="2000" kern="1200" dirty="0"/>
        </a:p>
        <a:p>
          <a:pPr marL="228600" lvl="1" indent="-228600" algn="l" defTabSz="889000">
            <a:lnSpc>
              <a:spcPct val="90000"/>
            </a:lnSpc>
            <a:spcBef>
              <a:spcPct val="0"/>
            </a:spcBef>
            <a:spcAft>
              <a:spcPct val="15000"/>
            </a:spcAft>
            <a:buChar char="••"/>
          </a:pPr>
          <a:r>
            <a:rPr lang="en-US" sz="2000" kern="1200" dirty="0" smtClean="0"/>
            <a:t>Arts and Literature</a:t>
          </a:r>
          <a:endParaRPr lang="en-US" sz="2000" kern="1200" dirty="0"/>
        </a:p>
      </dsp:txBody>
      <dsp:txXfrm>
        <a:off x="5232418" y="3526712"/>
        <a:ext cx="2247867" cy="14539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5AFA0-E8A8-7541-A378-52EEB5216625}">
      <dsp:nvSpPr>
        <dsp:cNvPr id="0" name=""/>
        <dsp:cNvSpPr/>
      </dsp:nvSpPr>
      <dsp:spPr>
        <a:xfrm>
          <a:off x="4439181" y="0"/>
          <a:ext cx="4045077" cy="834192"/>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Entertainment</a:t>
          </a:r>
          <a:endParaRPr lang="en-US" sz="3800" kern="1200" dirty="0"/>
        </a:p>
      </dsp:txBody>
      <dsp:txXfrm>
        <a:off x="5285195" y="0"/>
        <a:ext cx="3199063" cy="834192"/>
      </dsp:txXfrm>
    </dsp:sp>
    <dsp:sp modelId="{8A27827B-84A1-F143-B24F-2245F370D841}">
      <dsp:nvSpPr>
        <dsp:cNvPr id="0" name=""/>
        <dsp:cNvSpPr/>
      </dsp:nvSpPr>
      <dsp:spPr>
        <a:xfrm>
          <a:off x="636135" y="83419"/>
          <a:ext cx="4521691" cy="66735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0000" b="-60000"/>
          </a:stretch>
        </a:blip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8D77EF70-BF23-4A4E-B57A-12FE1861B966}">
      <dsp:nvSpPr>
        <dsp:cNvPr id="0" name=""/>
        <dsp:cNvSpPr/>
      </dsp:nvSpPr>
      <dsp:spPr>
        <a:xfrm>
          <a:off x="4439181" y="917611"/>
          <a:ext cx="4045077" cy="834192"/>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Shopping</a:t>
          </a:r>
          <a:endParaRPr lang="en-US" sz="3800" kern="1200" dirty="0"/>
        </a:p>
      </dsp:txBody>
      <dsp:txXfrm>
        <a:off x="5285195" y="917611"/>
        <a:ext cx="3199063" cy="834192"/>
      </dsp:txXfrm>
    </dsp:sp>
    <dsp:sp modelId="{88DEF56D-37A6-CB4F-AD56-D351F1E01479}">
      <dsp:nvSpPr>
        <dsp:cNvPr id="0" name=""/>
        <dsp:cNvSpPr/>
      </dsp:nvSpPr>
      <dsp:spPr>
        <a:xfrm>
          <a:off x="636135" y="1001030"/>
          <a:ext cx="4521691" cy="66735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4000" b="-24000"/>
          </a:stretch>
        </a:blip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D93D9F2D-80D7-204D-ABC1-C05F3215E31C}">
      <dsp:nvSpPr>
        <dsp:cNvPr id="0" name=""/>
        <dsp:cNvSpPr/>
      </dsp:nvSpPr>
      <dsp:spPr>
        <a:xfrm>
          <a:off x="4439181" y="1835223"/>
          <a:ext cx="4045077" cy="834192"/>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Advertising</a:t>
          </a:r>
          <a:endParaRPr lang="en-US" sz="3800" kern="1200" dirty="0"/>
        </a:p>
      </dsp:txBody>
      <dsp:txXfrm>
        <a:off x="5285195" y="1835223"/>
        <a:ext cx="3199063" cy="834192"/>
      </dsp:txXfrm>
    </dsp:sp>
    <dsp:sp modelId="{04BCAFB4-CDBC-A741-A51D-400B72B74147}">
      <dsp:nvSpPr>
        <dsp:cNvPr id="0" name=""/>
        <dsp:cNvSpPr/>
      </dsp:nvSpPr>
      <dsp:spPr>
        <a:xfrm>
          <a:off x="636135" y="1918642"/>
          <a:ext cx="4521691" cy="66735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6000" b="-36000"/>
          </a:stretch>
        </a:blip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26EFCA69-B14A-824C-8A4B-6BF6ED9C7C63}">
      <dsp:nvSpPr>
        <dsp:cNvPr id="0" name=""/>
        <dsp:cNvSpPr/>
      </dsp:nvSpPr>
      <dsp:spPr>
        <a:xfrm>
          <a:off x="4439181" y="2752834"/>
          <a:ext cx="4045077" cy="834192"/>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Finance</a:t>
          </a:r>
          <a:endParaRPr lang="en-US" sz="3800" kern="1200" dirty="0"/>
        </a:p>
      </dsp:txBody>
      <dsp:txXfrm>
        <a:off x="5285195" y="2752834"/>
        <a:ext cx="3199063" cy="834192"/>
      </dsp:txXfrm>
    </dsp:sp>
    <dsp:sp modelId="{91B8A2CE-3B97-4B4C-970D-55F9F74A9271}">
      <dsp:nvSpPr>
        <dsp:cNvPr id="0" name=""/>
        <dsp:cNvSpPr/>
      </dsp:nvSpPr>
      <dsp:spPr>
        <a:xfrm>
          <a:off x="636135" y="2836253"/>
          <a:ext cx="4521691" cy="667353"/>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t="-36000" b="-36000"/>
          </a:stretch>
        </a:blip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8EBC92-BE31-7141-9D3A-9E73ADCD80F5}" type="datetimeFigureOut">
              <a:rPr lang="en-US" smtClean="0"/>
              <a:t>3/11/2020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CEDBE-5590-3D4B-8C32-21661F226874}" type="slidenum">
              <a:rPr lang="en-US" smtClean="0"/>
              <a:t>‹#›</a:t>
            </a:fld>
            <a:endParaRPr lang="en-US"/>
          </a:p>
        </p:txBody>
      </p:sp>
    </p:spTree>
    <p:extLst>
      <p:ext uri="{BB962C8B-B14F-4D97-AF65-F5344CB8AC3E}">
        <p14:creationId xmlns:p14="http://schemas.microsoft.com/office/powerpoint/2010/main" val="21993056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http://841socialstudies.wikispaces.com/The+Roaring+20's</a:t>
            </a:r>
            <a:endParaRPr lang="en-US" dirty="0"/>
          </a:p>
        </p:txBody>
      </p:sp>
      <p:sp>
        <p:nvSpPr>
          <p:cNvPr id="4" name="Slide Number Placeholder 3"/>
          <p:cNvSpPr>
            <a:spLocks noGrp="1"/>
          </p:cNvSpPr>
          <p:nvPr>
            <p:ph type="sldNum" sz="quarter" idx="10"/>
          </p:nvPr>
        </p:nvSpPr>
        <p:spPr/>
        <p:txBody>
          <a:bodyPr/>
          <a:lstStyle/>
          <a:p>
            <a:fld id="{EF8CEDBE-5590-3D4B-8C32-21661F226874}" type="slidenum">
              <a:rPr lang="en-US" smtClean="0"/>
              <a:t>1</a:t>
            </a:fld>
            <a:endParaRPr lang="en-US"/>
          </a:p>
        </p:txBody>
      </p:sp>
    </p:spTree>
    <p:extLst>
      <p:ext uri="{BB962C8B-B14F-4D97-AF65-F5344CB8AC3E}">
        <p14:creationId xmlns:p14="http://schemas.microsoft.com/office/powerpoint/2010/main" val="4175658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 http://</a:t>
            </a:r>
            <a:r>
              <a:rPr lang="en-US" dirty="0" err="1" smtClean="0"/>
              <a:t>www.anythingaboutcars.com</a:t>
            </a:r>
            <a:r>
              <a:rPr lang="en-US" dirty="0" smtClean="0"/>
              <a:t>/1920scars.html</a:t>
            </a:r>
          </a:p>
          <a:p>
            <a:r>
              <a:rPr lang="en-US" dirty="0" smtClean="0"/>
              <a:t>Stress importance of advertising and targeted audience.</a:t>
            </a:r>
            <a:endParaRPr lang="en-US" dirty="0"/>
          </a:p>
        </p:txBody>
      </p:sp>
      <p:sp>
        <p:nvSpPr>
          <p:cNvPr id="4" name="Slide Number Placeholder 3"/>
          <p:cNvSpPr>
            <a:spLocks noGrp="1"/>
          </p:cNvSpPr>
          <p:nvPr>
            <p:ph type="sldNum" sz="quarter" idx="10"/>
          </p:nvPr>
        </p:nvSpPr>
        <p:spPr/>
        <p:txBody>
          <a:bodyPr/>
          <a:lstStyle/>
          <a:p>
            <a:fld id="{EF8CEDBE-5590-3D4B-8C32-21661F226874}" type="slidenum">
              <a:rPr lang="en-US" smtClean="0"/>
              <a:t>13</a:t>
            </a:fld>
            <a:endParaRPr lang="en-US"/>
          </a:p>
        </p:txBody>
      </p:sp>
    </p:spTree>
    <p:extLst>
      <p:ext uri="{BB962C8B-B14F-4D97-AF65-F5344CB8AC3E}">
        <p14:creationId xmlns:p14="http://schemas.microsoft.com/office/powerpoint/2010/main" val="3314761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Cartoon:</a:t>
            </a:r>
            <a:r>
              <a:rPr lang="en-US" baseline="0" dirty="0" smtClean="0"/>
              <a:t> http://</a:t>
            </a:r>
            <a:r>
              <a:rPr lang="en-US" baseline="0" dirty="0" err="1" smtClean="0"/>
              <a:t>en.wikipedia.org</a:t>
            </a:r>
            <a:r>
              <a:rPr lang="en-US" baseline="0" dirty="0" smtClean="0"/>
              <a:t>/wiki/</a:t>
            </a:r>
            <a:r>
              <a:rPr lang="en-US" baseline="0" dirty="0" err="1" smtClean="0"/>
              <a:t>United_Mine_Workers</a:t>
            </a:r>
            <a:endParaRPr lang="en-US" dirty="0"/>
          </a:p>
        </p:txBody>
      </p:sp>
      <p:sp>
        <p:nvSpPr>
          <p:cNvPr id="4" name="Slide Number Placeholder 3"/>
          <p:cNvSpPr>
            <a:spLocks noGrp="1"/>
          </p:cNvSpPr>
          <p:nvPr>
            <p:ph type="sldNum" sz="quarter" idx="10"/>
          </p:nvPr>
        </p:nvSpPr>
        <p:spPr/>
        <p:txBody>
          <a:bodyPr/>
          <a:lstStyle/>
          <a:p>
            <a:fld id="{EF8CEDBE-5590-3D4B-8C32-21661F226874}" type="slidenum">
              <a:rPr lang="en-US" smtClean="0"/>
              <a:t>14</a:t>
            </a:fld>
            <a:endParaRPr lang="en-US"/>
          </a:p>
        </p:txBody>
      </p:sp>
    </p:spTree>
    <p:extLst>
      <p:ext uri="{BB962C8B-B14F-4D97-AF65-F5344CB8AC3E}">
        <p14:creationId xmlns:p14="http://schemas.microsoft.com/office/powerpoint/2010/main" val="3314761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https://</a:t>
            </a:r>
            <a:r>
              <a:rPr lang="en-US" baseline="0" dirty="0" err="1" smtClean="0"/>
              <a:t>emilysvm.files.wordpress.com</a:t>
            </a:r>
            <a:r>
              <a:rPr lang="en-US" baseline="0" dirty="0" smtClean="0"/>
              <a:t>/2014/09/the-roaring-twenties-1-638.jpg</a:t>
            </a:r>
            <a:endParaRPr lang="en-US" dirty="0"/>
          </a:p>
        </p:txBody>
      </p:sp>
      <p:sp>
        <p:nvSpPr>
          <p:cNvPr id="4" name="Slide Number Placeholder 3"/>
          <p:cNvSpPr>
            <a:spLocks noGrp="1"/>
          </p:cNvSpPr>
          <p:nvPr>
            <p:ph type="sldNum" sz="quarter" idx="10"/>
          </p:nvPr>
        </p:nvSpPr>
        <p:spPr/>
        <p:txBody>
          <a:bodyPr/>
          <a:lstStyle/>
          <a:p>
            <a:fld id="{EF8CEDBE-5590-3D4B-8C32-21661F226874}" type="slidenum">
              <a:rPr lang="en-US" smtClean="0"/>
              <a:t>16</a:t>
            </a:fld>
            <a:endParaRPr lang="en-US"/>
          </a:p>
        </p:txBody>
      </p:sp>
    </p:spTree>
    <p:extLst>
      <p:ext uri="{BB962C8B-B14F-4D97-AF65-F5344CB8AC3E}">
        <p14:creationId xmlns:p14="http://schemas.microsoft.com/office/powerpoint/2010/main" val="3314761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Hollywood Sign: http://</a:t>
            </a:r>
            <a:r>
              <a:rPr lang="en-US" dirty="0" err="1" smtClean="0"/>
              <a:t>www.reddit.com</a:t>
            </a:r>
            <a:r>
              <a:rPr lang="en-US" dirty="0" smtClean="0"/>
              <a:t>/r/</a:t>
            </a:r>
            <a:r>
              <a:rPr lang="en-US" dirty="0" err="1" smtClean="0"/>
              <a:t>pics</a:t>
            </a:r>
            <a:r>
              <a:rPr lang="en-US" dirty="0" smtClean="0"/>
              <a:t>/comments/15uncq/original_hollywood_sign_circa_1920s/</a:t>
            </a:r>
          </a:p>
          <a:p>
            <a:r>
              <a:rPr lang="en-US" dirty="0" smtClean="0"/>
              <a:t>Stamps: http://</a:t>
            </a:r>
            <a:r>
              <a:rPr lang="en-US" dirty="0" err="1" smtClean="0"/>
              <a:t>www.moviecard.com</a:t>
            </a:r>
            <a:r>
              <a:rPr lang="en-US" dirty="0" smtClean="0"/>
              <a:t>/</a:t>
            </a:r>
            <a:r>
              <a:rPr lang="en-US" dirty="0" err="1" smtClean="0"/>
              <a:t>zamerican</a:t>
            </a:r>
            <a:r>
              <a:rPr lang="en-US" dirty="0" smtClean="0"/>
              <a:t>/exhibit/</a:t>
            </a:r>
            <a:r>
              <a:rPr lang="en-US" dirty="0" err="1" smtClean="0"/>
              <a:t>exh-moviestamppicturesP.html</a:t>
            </a:r>
            <a:endParaRPr lang="en-US" dirty="0" smtClean="0"/>
          </a:p>
          <a:p>
            <a:endParaRPr lang="en-US" dirty="0"/>
          </a:p>
        </p:txBody>
      </p:sp>
      <p:sp>
        <p:nvSpPr>
          <p:cNvPr id="4" name="Slide Number Placeholder 3"/>
          <p:cNvSpPr>
            <a:spLocks noGrp="1"/>
          </p:cNvSpPr>
          <p:nvPr>
            <p:ph type="sldNum" sz="quarter" idx="10"/>
          </p:nvPr>
        </p:nvSpPr>
        <p:spPr/>
        <p:txBody>
          <a:bodyPr/>
          <a:lstStyle/>
          <a:p>
            <a:fld id="{EF8CEDBE-5590-3D4B-8C32-21661F226874}" type="slidenum">
              <a:rPr lang="en-US" smtClean="0"/>
              <a:t>17</a:t>
            </a:fld>
            <a:endParaRPr lang="en-US"/>
          </a:p>
        </p:txBody>
      </p:sp>
    </p:spTree>
    <p:extLst>
      <p:ext uri="{BB962C8B-B14F-4D97-AF65-F5344CB8AC3E}">
        <p14:creationId xmlns:p14="http://schemas.microsoft.com/office/powerpoint/2010/main" val="3314761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“Bernice</a:t>
            </a:r>
            <a:r>
              <a:rPr lang="en-US" baseline="0" dirty="0" smtClean="0"/>
              <a:t> Bobs Her Hair”: http://</a:t>
            </a:r>
            <a:r>
              <a:rPr lang="en-US" baseline="0" dirty="0" err="1" smtClean="0"/>
              <a:t>www.saturdayeveningpost.com</a:t>
            </a:r>
            <a:r>
              <a:rPr lang="en-US" baseline="0" dirty="0" smtClean="0"/>
              <a:t>/2011/06/25/art-entertainment/art-</a:t>
            </a:r>
            <a:r>
              <a:rPr lang="en-US" baseline="0" dirty="0" err="1" smtClean="0"/>
              <a:t>haircut.html</a:t>
            </a:r>
            <a:endParaRPr lang="en-US" dirty="0"/>
          </a:p>
        </p:txBody>
      </p:sp>
      <p:sp>
        <p:nvSpPr>
          <p:cNvPr id="4" name="Slide Number Placeholder 3"/>
          <p:cNvSpPr>
            <a:spLocks noGrp="1"/>
          </p:cNvSpPr>
          <p:nvPr>
            <p:ph type="sldNum" sz="quarter" idx="10"/>
          </p:nvPr>
        </p:nvSpPr>
        <p:spPr/>
        <p:txBody>
          <a:bodyPr/>
          <a:lstStyle/>
          <a:p>
            <a:fld id="{EF8CEDBE-5590-3D4B-8C32-21661F226874}" type="slidenum">
              <a:rPr lang="en-US" smtClean="0"/>
              <a:t>18</a:t>
            </a:fld>
            <a:endParaRPr lang="en-US"/>
          </a:p>
        </p:txBody>
      </p:sp>
    </p:spTree>
    <p:extLst>
      <p:ext uri="{BB962C8B-B14F-4D97-AF65-F5344CB8AC3E}">
        <p14:creationId xmlns:p14="http://schemas.microsoft.com/office/powerpoint/2010/main" val="3314761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Gatsby:</a:t>
            </a:r>
            <a:r>
              <a:rPr lang="en-US" baseline="0" dirty="0" smtClean="0"/>
              <a:t> http://</a:t>
            </a:r>
            <a:r>
              <a:rPr lang="en-US" baseline="0" dirty="0" err="1" smtClean="0"/>
              <a:t>www.tcdailyplanet.net</a:t>
            </a:r>
            <a:r>
              <a:rPr lang="en-US" baseline="0" dirty="0" smtClean="0"/>
              <a:t>/arts/2013/05/10/great-gatsby-and-great-pumpkin-writers-who-wrestled-their-minnesota-pasts</a:t>
            </a:r>
            <a:endParaRPr lang="en-US" dirty="0" smtClean="0"/>
          </a:p>
          <a:p>
            <a:r>
              <a:rPr lang="en-US" dirty="0" smtClean="0"/>
              <a:t>Lost Generation: http://</a:t>
            </a:r>
            <a:r>
              <a:rPr lang="en-US" dirty="0" err="1" smtClean="0"/>
              <a:t>dfuse.in</a:t>
            </a:r>
            <a:r>
              <a:rPr lang="en-US" dirty="0" smtClean="0"/>
              <a:t>/</a:t>
            </a:r>
            <a:r>
              <a:rPr lang="en-US" dirty="0" err="1" smtClean="0"/>
              <a:t>whathowwho</a:t>
            </a:r>
            <a:r>
              <a:rPr lang="en-US" dirty="0" smtClean="0"/>
              <a:t>/what-the-hell-is-the-lost-generation-2/</a:t>
            </a:r>
            <a:endParaRPr lang="en-US" dirty="0"/>
          </a:p>
        </p:txBody>
      </p:sp>
      <p:sp>
        <p:nvSpPr>
          <p:cNvPr id="4" name="Slide Number Placeholder 3"/>
          <p:cNvSpPr>
            <a:spLocks noGrp="1"/>
          </p:cNvSpPr>
          <p:nvPr>
            <p:ph type="sldNum" sz="quarter" idx="10"/>
          </p:nvPr>
        </p:nvSpPr>
        <p:spPr/>
        <p:txBody>
          <a:bodyPr/>
          <a:lstStyle/>
          <a:p>
            <a:fld id="{EF8CEDBE-5590-3D4B-8C32-21661F226874}" type="slidenum">
              <a:rPr lang="en-US" smtClean="0"/>
              <a:t>19</a:t>
            </a:fld>
            <a:endParaRPr lang="en-US"/>
          </a:p>
        </p:txBody>
      </p:sp>
    </p:spTree>
    <p:extLst>
      <p:ext uri="{BB962C8B-B14F-4D97-AF65-F5344CB8AC3E}">
        <p14:creationId xmlns:p14="http://schemas.microsoft.com/office/powerpoint/2010/main" val="3314761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Cotton Club: http://</a:t>
            </a:r>
            <a:r>
              <a:rPr lang="en-US" dirty="0" err="1" smtClean="0"/>
              <a:t>bloggingtonybennett.com</a:t>
            </a:r>
            <a:r>
              <a:rPr lang="en-US" dirty="0" smtClean="0"/>
              <a:t>/duke-</a:t>
            </a:r>
            <a:r>
              <a:rPr lang="en-US" dirty="0" err="1" smtClean="0"/>
              <a:t>ellington</a:t>
            </a:r>
            <a:r>
              <a:rPr lang="en-US" dirty="0" smtClean="0"/>
              <a:t>-and-the-</a:t>
            </a:r>
            <a:r>
              <a:rPr lang="en-US" dirty="0" err="1" smtClean="0"/>
              <a:t>harlem</a:t>
            </a:r>
            <a:r>
              <a:rPr lang="en-US" dirty="0" smtClean="0"/>
              <a:t>-renaissance/</a:t>
            </a:r>
            <a:endParaRPr lang="en-US" dirty="0"/>
          </a:p>
        </p:txBody>
      </p:sp>
      <p:sp>
        <p:nvSpPr>
          <p:cNvPr id="4" name="Slide Number Placeholder 3"/>
          <p:cNvSpPr>
            <a:spLocks noGrp="1"/>
          </p:cNvSpPr>
          <p:nvPr>
            <p:ph type="sldNum" sz="quarter" idx="10"/>
          </p:nvPr>
        </p:nvSpPr>
        <p:spPr/>
        <p:txBody>
          <a:bodyPr/>
          <a:lstStyle/>
          <a:p>
            <a:fld id="{EF8CEDBE-5590-3D4B-8C32-21661F226874}" type="slidenum">
              <a:rPr lang="en-US" smtClean="0"/>
              <a:t>20</a:t>
            </a:fld>
            <a:endParaRPr lang="en-US"/>
          </a:p>
        </p:txBody>
      </p:sp>
    </p:spTree>
    <p:extLst>
      <p:ext uri="{BB962C8B-B14F-4D97-AF65-F5344CB8AC3E}">
        <p14:creationId xmlns:p14="http://schemas.microsoft.com/office/powerpoint/2010/main" val="3314761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of Aimee </a:t>
            </a:r>
            <a:r>
              <a:rPr lang="en-US" dirty="0" err="1" smtClean="0"/>
              <a:t>Semple</a:t>
            </a:r>
            <a:r>
              <a:rPr lang="en-US" dirty="0" smtClean="0"/>
              <a:t> McPherson --</a:t>
            </a:r>
            <a:r>
              <a:rPr lang="en-US" baseline="0" dirty="0" smtClean="0"/>
              <a:t> Source: https://</a:t>
            </a:r>
            <a:r>
              <a:rPr lang="en-US" baseline="0" dirty="0" err="1" smtClean="0"/>
              <a:t>www.youtube.com</a:t>
            </a:r>
            <a:r>
              <a:rPr lang="en-US" baseline="0" dirty="0" smtClean="0"/>
              <a:t>/</a:t>
            </a:r>
            <a:r>
              <a:rPr lang="en-US" baseline="0" dirty="0" err="1" smtClean="0"/>
              <a:t>watch?v</a:t>
            </a:r>
            <a:r>
              <a:rPr lang="en-US" baseline="0" dirty="0" smtClean="0"/>
              <a:t>=U0bXH1YgKf4</a:t>
            </a:r>
            <a:endParaRPr lang="en-US" dirty="0"/>
          </a:p>
        </p:txBody>
      </p:sp>
      <p:sp>
        <p:nvSpPr>
          <p:cNvPr id="4" name="Slide Number Placeholder 3"/>
          <p:cNvSpPr>
            <a:spLocks noGrp="1"/>
          </p:cNvSpPr>
          <p:nvPr>
            <p:ph type="sldNum" sz="quarter" idx="10"/>
          </p:nvPr>
        </p:nvSpPr>
        <p:spPr/>
        <p:txBody>
          <a:bodyPr/>
          <a:lstStyle/>
          <a:p>
            <a:fld id="{EF8CEDBE-5590-3D4B-8C32-21661F226874}" type="slidenum">
              <a:rPr lang="en-US" smtClean="0"/>
              <a:t>21</a:t>
            </a:fld>
            <a:endParaRPr lang="en-US"/>
          </a:p>
        </p:txBody>
      </p:sp>
    </p:spTree>
    <p:extLst>
      <p:ext uri="{BB962C8B-B14F-4D97-AF65-F5344CB8AC3E}">
        <p14:creationId xmlns:p14="http://schemas.microsoft.com/office/powerpoint/2010/main" val="3314761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Pied Piper Cartoon: http://</a:t>
            </a:r>
            <a:r>
              <a:rPr lang="en-US" dirty="0" err="1" smtClean="0"/>
              <a:t>www.kevincmurphy.com</a:t>
            </a:r>
            <a:r>
              <a:rPr lang="en-US" dirty="0" smtClean="0"/>
              <a:t>/</a:t>
            </a:r>
            <a:r>
              <a:rPr lang="en-US" dirty="0" err="1" smtClean="0"/>
              <a:t>uatw</a:t>
            </a:r>
            <a:r>
              <a:rPr lang="en-US" dirty="0" smtClean="0"/>
              <a:t>-culture-</a:t>
            </a:r>
            <a:r>
              <a:rPr lang="en-US" dirty="0" err="1" smtClean="0"/>
              <a:t>scopes.html</a:t>
            </a:r>
            <a:endParaRPr lang="en-US" dirty="0" smtClean="0"/>
          </a:p>
          <a:p>
            <a:r>
              <a:rPr lang="en-US" dirty="0" smtClean="0"/>
              <a:t>Thou Shall Not Think: http://</a:t>
            </a:r>
            <a:r>
              <a:rPr lang="en-US" dirty="0" err="1" smtClean="0"/>
              <a:t>www.tumblr.com</a:t>
            </a:r>
            <a:r>
              <a:rPr lang="en-US" dirty="0" smtClean="0"/>
              <a:t>/search/</a:t>
            </a:r>
            <a:r>
              <a:rPr lang="en-US" dirty="0" err="1" smtClean="0"/>
              <a:t>Monkey+Trial</a:t>
            </a:r>
            <a:endParaRPr lang="en-US" dirty="0" smtClean="0"/>
          </a:p>
        </p:txBody>
      </p:sp>
      <p:sp>
        <p:nvSpPr>
          <p:cNvPr id="4" name="Slide Number Placeholder 3"/>
          <p:cNvSpPr>
            <a:spLocks noGrp="1"/>
          </p:cNvSpPr>
          <p:nvPr>
            <p:ph type="sldNum" sz="quarter" idx="10"/>
          </p:nvPr>
        </p:nvSpPr>
        <p:spPr/>
        <p:txBody>
          <a:bodyPr/>
          <a:lstStyle/>
          <a:p>
            <a:fld id="{EF8CEDBE-5590-3D4B-8C32-21661F226874}" type="slidenum">
              <a:rPr lang="en-US" smtClean="0"/>
              <a:t>22</a:t>
            </a:fld>
            <a:endParaRPr lang="en-US"/>
          </a:p>
        </p:txBody>
      </p:sp>
    </p:spTree>
    <p:extLst>
      <p:ext uri="{BB962C8B-B14F-4D97-AF65-F5344CB8AC3E}">
        <p14:creationId xmlns:p14="http://schemas.microsoft.com/office/powerpoint/2010/main" val="3314761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False Fascia</a:t>
            </a:r>
            <a:r>
              <a:rPr lang="en-US" baseline="0" dirty="0" smtClean="0"/>
              <a:t> Lumber Truck: http://</a:t>
            </a:r>
            <a:r>
              <a:rPr lang="en-US" baseline="0" dirty="0" err="1" smtClean="0"/>
              <a:t>www.stashvault.com</a:t>
            </a:r>
            <a:r>
              <a:rPr lang="en-US" baseline="0" dirty="0" smtClean="0"/>
              <a:t>/lumber-truck-secret-compartment-moonshine/prohibition-agents-inspecting-bootleggers-truck/</a:t>
            </a:r>
            <a:endParaRPr lang="en-US" dirty="0"/>
          </a:p>
        </p:txBody>
      </p:sp>
      <p:sp>
        <p:nvSpPr>
          <p:cNvPr id="4" name="Slide Number Placeholder 3"/>
          <p:cNvSpPr>
            <a:spLocks noGrp="1"/>
          </p:cNvSpPr>
          <p:nvPr>
            <p:ph type="sldNum" sz="quarter" idx="10"/>
          </p:nvPr>
        </p:nvSpPr>
        <p:spPr/>
        <p:txBody>
          <a:bodyPr/>
          <a:lstStyle/>
          <a:p>
            <a:fld id="{EF8CEDBE-5590-3D4B-8C32-21661F226874}" type="slidenum">
              <a:rPr lang="en-US" smtClean="0"/>
              <a:t>23</a:t>
            </a:fld>
            <a:endParaRPr lang="en-US"/>
          </a:p>
        </p:txBody>
      </p:sp>
    </p:spTree>
    <p:extLst>
      <p:ext uri="{BB962C8B-B14F-4D97-AF65-F5344CB8AC3E}">
        <p14:creationId xmlns:p14="http://schemas.microsoft.com/office/powerpoint/2010/main" val="3314761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Mellon, Kellogg, Coolidge,</a:t>
            </a:r>
            <a:r>
              <a:rPr lang="en-US" baseline="0" dirty="0" smtClean="0"/>
              <a:t> Taft: https://</a:t>
            </a:r>
            <a:r>
              <a:rPr lang="en-US" baseline="0" dirty="0" err="1" smtClean="0"/>
              <a:t>kaiology.wordpress.com</a:t>
            </a:r>
            <a:r>
              <a:rPr lang="en-US" baseline="0" dirty="0" smtClean="0"/>
              <a:t>/tag/</a:t>
            </a:r>
            <a:r>
              <a:rPr lang="en-US" baseline="0" dirty="0" err="1" smtClean="0"/>
              <a:t>andrew-mellon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F8CEDBE-5590-3D4B-8C32-21661F226874}" type="slidenum">
              <a:rPr lang="en-US" smtClean="0"/>
              <a:t>4</a:t>
            </a:fld>
            <a:endParaRPr lang="en-US"/>
          </a:p>
        </p:txBody>
      </p:sp>
    </p:spTree>
    <p:extLst>
      <p:ext uri="{BB962C8B-B14F-4D97-AF65-F5344CB8AC3E}">
        <p14:creationId xmlns:p14="http://schemas.microsoft.com/office/powerpoint/2010/main" val="3314761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Quota Cartoon: http://</a:t>
            </a:r>
            <a:r>
              <a:rPr lang="en-US" dirty="0" err="1" smtClean="0"/>
              <a:t>pixgood.com</a:t>
            </a:r>
            <a:r>
              <a:rPr lang="en-US" dirty="0" smtClean="0"/>
              <a:t>/immigration-quota-</a:t>
            </a:r>
            <a:r>
              <a:rPr lang="en-US" dirty="0" err="1" smtClean="0"/>
              <a:t>cartoon.html</a:t>
            </a:r>
            <a:endParaRPr lang="en-US" dirty="0" smtClean="0"/>
          </a:p>
          <a:p>
            <a:r>
              <a:rPr lang="en-US" dirty="0" smtClean="0"/>
              <a:t>KKK Rally in Washington: http://</a:t>
            </a:r>
            <a:r>
              <a:rPr lang="en-US" dirty="0" err="1" smtClean="0"/>
              <a:t>www.d.umn.edu</a:t>
            </a:r>
            <a:r>
              <a:rPr lang="en-US" dirty="0" smtClean="0"/>
              <a:t>/</a:t>
            </a:r>
            <a:r>
              <a:rPr lang="en-US" dirty="0" err="1" smtClean="0"/>
              <a:t>cla</a:t>
            </a:r>
            <a:r>
              <a:rPr lang="en-US" dirty="0" smtClean="0"/>
              <a:t>/faculty/</a:t>
            </a:r>
            <a:r>
              <a:rPr lang="en-US" dirty="0" err="1" smtClean="0"/>
              <a:t>tbacig</a:t>
            </a:r>
            <a:r>
              <a:rPr lang="en-US" dirty="0" smtClean="0"/>
              <a:t>/</a:t>
            </a:r>
            <a:r>
              <a:rPr lang="en-US" dirty="0" err="1" smtClean="0"/>
              <a:t>studproj</a:t>
            </a:r>
            <a:r>
              <a:rPr lang="en-US" dirty="0" smtClean="0"/>
              <a:t>/is3099/</a:t>
            </a:r>
            <a:r>
              <a:rPr lang="en-US" dirty="0" err="1" smtClean="0"/>
              <a:t>jazzcult</a:t>
            </a:r>
            <a:r>
              <a:rPr lang="en-US" dirty="0" smtClean="0"/>
              <a:t>/20sjazz/</a:t>
            </a:r>
            <a:r>
              <a:rPr lang="en-US" dirty="0" err="1" smtClean="0"/>
              <a:t>race.html</a:t>
            </a:r>
            <a:endParaRPr lang="en-US" dirty="0"/>
          </a:p>
        </p:txBody>
      </p:sp>
      <p:sp>
        <p:nvSpPr>
          <p:cNvPr id="4" name="Slide Number Placeholder 3"/>
          <p:cNvSpPr>
            <a:spLocks noGrp="1"/>
          </p:cNvSpPr>
          <p:nvPr>
            <p:ph type="sldNum" sz="quarter" idx="10"/>
          </p:nvPr>
        </p:nvSpPr>
        <p:spPr/>
        <p:txBody>
          <a:bodyPr/>
          <a:lstStyle/>
          <a:p>
            <a:fld id="{EF8CEDBE-5590-3D4B-8C32-21661F226874}" type="slidenum">
              <a:rPr lang="en-US" smtClean="0"/>
              <a:t>24</a:t>
            </a:fld>
            <a:endParaRPr lang="en-US"/>
          </a:p>
        </p:txBody>
      </p:sp>
    </p:spTree>
    <p:extLst>
      <p:ext uri="{BB962C8B-B14F-4D97-AF65-F5344CB8AC3E}">
        <p14:creationId xmlns:p14="http://schemas.microsoft.com/office/powerpoint/2010/main" val="3314761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Kellogg-Briand Cartoon “Innocents Abroad”: http://</a:t>
            </a:r>
            <a:r>
              <a:rPr lang="en-US" dirty="0" err="1" smtClean="0"/>
              <a:t>www.cartoons.ac.uk</a:t>
            </a:r>
            <a:r>
              <a:rPr lang="en-US" dirty="0" smtClean="0"/>
              <a:t>/record/GS0122</a:t>
            </a:r>
            <a:endParaRPr lang="en-US" dirty="0"/>
          </a:p>
        </p:txBody>
      </p:sp>
      <p:sp>
        <p:nvSpPr>
          <p:cNvPr id="4" name="Slide Number Placeholder 3"/>
          <p:cNvSpPr>
            <a:spLocks noGrp="1"/>
          </p:cNvSpPr>
          <p:nvPr>
            <p:ph type="sldNum" sz="quarter" idx="10"/>
          </p:nvPr>
        </p:nvSpPr>
        <p:spPr/>
        <p:txBody>
          <a:bodyPr/>
          <a:lstStyle/>
          <a:p>
            <a:fld id="{EF8CEDBE-5590-3D4B-8C32-21661F226874}" type="slidenum">
              <a:rPr lang="en-US" smtClean="0"/>
              <a:t>26</a:t>
            </a:fld>
            <a:endParaRPr lang="en-US"/>
          </a:p>
        </p:txBody>
      </p:sp>
    </p:spTree>
    <p:extLst>
      <p:ext uri="{BB962C8B-B14F-4D97-AF65-F5344CB8AC3E}">
        <p14:creationId xmlns:p14="http://schemas.microsoft.com/office/powerpoint/2010/main" val="3314761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Cartoon: http://</a:t>
            </a:r>
            <a:r>
              <a:rPr lang="en-US" dirty="0" err="1" smtClean="0"/>
              <a:t>rbarton.weebly.com</a:t>
            </a:r>
            <a:r>
              <a:rPr lang="en-US" dirty="0" smtClean="0"/>
              <a:t>/war-</a:t>
            </a:r>
            <a:r>
              <a:rPr lang="en-US" dirty="0" err="1" smtClean="0"/>
              <a:t>reparations.html</a:t>
            </a:r>
            <a:endParaRPr lang="en-US" dirty="0"/>
          </a:p>
        </p:txBody>
      </p:sp>
      <p:sp>
        <p:nvSpPr>
          <p:cNvPr id="4" name="Slide Number Placeholder 3"/>
          <p:cNvSpPr>
            <a:spLocks noGrp="1"/>
          </p:cNvSpPr>
          <p:nvPr>
            <p:ph type="sldNum" sz="quarter" idx="10"/>
          </p:nvPr>
        </p:nvSpPr>
        <p:spPr/>
        <p:txBody>
          <a:bodyPr/>
          <a:lstStyle/>
          <a:p>
            <a:fld id="{EF8CEDBE-5590-3D4B-8C32-21661F226874}" type="slidenum">
              <a:rPr lang="en-US" smtClean="0"/>
              <a:t>27</a:t>
            </a:fld>
            <a:endParaRPr lang="en-US"/>
          </a:p>
        </p:txBody>
      </p:sp>
    </p:spTree>
    <p:extLst>
      <p:ext uri="{BB962C8B-B14F-4D97-AF65-F5344CB8AC3E}">
        <p14:creationId xmlns:p14="http://schemas.microsoft.com/office/powerpoint/2010/main" val="3314761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Chrysler</a:t>
            </a:r>
            <a:r>
              <a:rPr lang="en-US" baseline="0" dirty="0" smtClean="0"/>
              <a:t> Building: http://</a:t>
            </a:r>
            <a:r>
              <a:rPr lang="en-US" baseline="0" dirty="0" err="1" smtClean="0"/>
              <a:t>www.playle.com</a:t>
            </a:r>
            <a:r>
              <a:rPr lang="en-US" baseline="0" dirty="0" smtClean="0"/>
              <a:t>/</a:t>
            </a:r>
            <a:r>
              <a:rPr lang="en-US" baseline="0" dirty="0" err="1" smtClean="0"/>
              <a:t>listing.php?i</a:t>
            </a:r>
            <a:r>
              <a:rPr lang="en-US" baseline="0" dirty="0" smtClean="0"/>
              <a:t>=BOOTS39534</a:t>
            </a:r>
            <a:endParaRPr lang="en-US" dirty="0"/>
          </a:p>
        </p:txBody>
      </p:sp>
      <p:sp>
        <p:nvSpPr>
          <p:cNvPr id="4" name="Slide Number Placeholder 3"/>
          <p:cNvSpPr>
            <a:spLocks noGrp="1"/>
          </p:cNvSpPr>
          <p:nvPr>
            <p:ph type="sldNum" sz="quarter" idx="10"/>
          </p:nvPr>
        </p:nvSpPr>
        <p:spPr/>
        <p:txBody>
          <a:bodyPr/>
          <a:lstStyle/>
          <a:p>
            <a:fld id="{EF8CEDBE-5590-3D4B-8C32-21661F226874}" type="slidenum">
              <a:rPr lang="en-US" smtClean="0"/>
              <a:t>28</a:t>
            </a:fld>
            <a:endParaRPr lang="en-US"/>
          </a:p>
        </p:txBody>
      </p:sp>
    </p:spTree>
    <p:extLst>
      <p:ext uri="{BB962C8B-B14F-4D97-AF65-F5344CB8AC3E}">
        <p14:creationId xmlns:p14="http://schemas.microsoft.com/office/powerpoint/2010/main" val="3314761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DBE-5590-3D4B-8C32-21661F226874}" type="slidenum">
              <a:rPr lang="en-US" smtClean="0"/>
              <a:t>29</a:t>
            </a:fld>
            <a:endParaRPr lang="en-US"/>
          </a:p>
        </p:txBody>
      </p:sp>
    </p:spTree>
    <p:extLst>
      <p:ext uri="{BB962C8B-B14F-4D97-AF65-F5344CB8AC3E}">
        <p14:creationId xmlns:p14="http://schemas.microsoft.com/office/powerpoint/2010/main" val="3314761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http://</a:t>
            </a:r>
            <a:r>
              <a:rPr lang="en-US" dirty="0" err="1" smtClean="0"/>
              <a:t>www.granger.com</a:t>
            </a:r>
            <a:r>
              <a:rPr lang="en-US" dirty="0" smtClean="0"/>
              <a:t>/</a:t>
            </a:r>
            <a:r>
              <a:rPr lang="en-US" dirty="0" err="1" smtClean="0"/>
              <a:t>results.asp?inline</a:t>
            </a:r>
            <a:r>
              <a:rPr lang="en-US" dirty="0" smtClean="0"/>
              <a:t>=</a:t>
            </a:r>
            <a:r>
              <a:rPr lang="en-US" dirty="0" err="1" smtClean="0"/>
              <a:t>true&amp;image</a:t>
            </a:r>
            <a:r>
              <a:rPr lang="en-US" dirty="0" smtClean="0"/>
              <a:t>=0041961&amp;wwwflag=4&amp;itemx=2</a:t>
            </a:r>
            <a:endParaRPr lang="en-US" dirty="0"/>
          </a:p>
        </p:txBody>
      </p:sp>
      <p:sp>
        <p:nvSpPr>
          <p:cNvPr id="4" name="Slide Number Placeholder 3"/>
          <p:cNvSpPr>
            <a:spLocks noGrp="1"/>
          </p:cNvSpPr>
          <p:nvPr>
            <p:ph type="sldNum" sz="quarter" idx="10"/>
          </p:nvPr>
        </p:nvSpPr>
        <p:spPr/>
        <p:txBody>
          <a:bodyPr/>
          <a:lstStyle/>
          <a:p>
            <a:fld id="{EF8CEDBE-5590-3D4B-8C32-21661F226874}" type="slidenum">
              <a:rPr lang="en-US" smtClean="0"/>
              <a:t>5</a:t>
            </a:fld>
            <a:endParaRPr lang="en-US"/>
          </a:p>
        </p:txBody>
      </p:sp>
    </p:spTree>
    <p:extLst>
      <p:ext uri="{BB962C8B-B14F-4D97-AF65-F5344CB8AC3E}">
        <p14:creationId xmlns:p14="http://schemas.microsoft.com/office/powerpoint/2010/main" val="3314761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Teapot</a:t>
            </a:r>
            <a:r>
              <a:rPr lang="en-US" baseline="0" dirty="0" smtClean="0"/>
              <a:t> Dome: http://</a:t>
            </a:r>
            <a:r>
              <a:rPr lang="en-US" baseline="0" dirty="0" err="1" smtClean="0"/>
              <a:t>www.britannica.com</a:t>
            </a:r>
            <a:r>
              <a:rPr lang="en-US" baseline="0" dirty="0" smtClean="0"/>
              <a:t>/</a:t>
            </a:r>
            <a:r>
              <a:rPr lang="en-US" baseline="0" dirty="0" err="1" smtClean="0"/>
              <a:t>EBchecked</a:t>
            </a:r>
            <a:r>
              <a:rPr lang="en-US" baseline="0" dirty="0" smtClean="0"/>
              <a:t>/topic/585252/Teapot-Dome-Scandal</a:t>
            </a:r>
          </a:p>
          <a:p>
            <a:r>
              <a:rPr lang="en-US" baseline="0" dirty="0" smtClean="0"/>
              <a:t>Quote: http://</a:t>
            </a:r>
            <a:r>
              <a:rPr lang="en-US" baseline="0" dirty="0" err="1" smtClean="0"/>
              <a:t>izquotes.com</a:t>
            </a:r>
            <a:r>
              <a:rPr lang="en-US" baseline="0" dirty="0" smtClean="0"/>
              <a:t>/quote/79361</a:t>
            </a:r>
            <a:endParaRPr lang="en-US" dirty="0"/>
          </a:p>
        </p:txBody>
      </p:sp>
      <p:sp>
        <p:nvSpPr>
          <p:cNvPr id="4" name="Slide Number Placeholder 3"/>
          <p:cNvSpPr>
            <a:spLocks noGrp="1"/>
          </p:cNvSpPr>
          <p:nvPr>
            <p:ph type="sldNum" sz="quarter" idx="10"/>
          </p:nvPr>
        </p:nvSpPr>
        <p:spPr/>
        <p:txBody>
          <a:bodyPr/>
          <a:lstStyle/>
          <a:p>
            <a:fld id="{EF8CEDBE-5590-3D4B-8C32-21661F226874}" type="slidenum">
              <a:rPr lang="en-US" smtClean="0"/>
              <a:t>6</a:t>
            </a:fld>
            <a:endParaRPr lang="en-US"/>
          </a:p>
        </p:txBody>
      </p:sp>
    </p:spTree>
    <p:extLst>
      <p:ext uri="{BB962C8B-B14F-4D97-AF65-F5344CB8AC3E}">
        <p14:creationId xmlns:p14="http://schemas.microsoft.com/office/powerpoint/2010/main" val="3314761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 http://</a:t>
            </a:r>
            <a:r>
              <a:rPr lang="en-US" dirty="0" err="1" smtClean="0"/>
              <a:t>periodicpresidents.com</a:t>
            </a:r>
            <a:r>
              <a:rPr lang="en-US" dirty="0" smtClean="0"/>
              <a:t>/research/election-maps/</a:t>
            </a:r>
          </a:p>
          <a:p>
            <a:r>
              <a:rPr lang="en-US" dirty="0" smtClean="0"/>
              <a:t>Cartoon:</a:t>
            </a:r>
            <a:r>
              <a:rPr lang="en-US" baseline="0" dirty="0" smtClean="0"/>
              <a:t> http://</a:t>
            </a:r>
            <a:r>
              <a:rPr lang="en-US" baseline="0" dirty="0" err="1" smtClean="0"/>
              <a:t>cariart.tripod.com</a:t>
            </a:r>
            <a:r>
              <a:rPr lang="en-US" baseline="0" dirty="0" smtClean="0"/>
              <a:t>/cartoon-3.html</a:t>
            </a:r>
            <a:endParaRPr lang="en-US" dirty="0"/>
          </a:p>
        </p:txBody>
      </p:sp>
      <p:sp>
        <p:nvSpPr>
          <p:cNvPr id="4" name="Slide Number Placeholder 3"/>
          <p:cNvSpPr>
            <a:spLocks noGrp="1"/>
          </p:cNvSpPr>
          <p:nvPr>
            <p:ph type="sldNum" sz="quarter" idx="10"/>
          </p:nvPr>
        </p:nvSpPr>
        <p:spPr/>
        <p:txBody>
          <a:bodyPr/>
          <a:lstStyle/>
          <a:p>
            <a:fld id="{EF8CEDBE-5590-3D4B-8C32-21661F226874}" type="slidenum">
              <a:rPr lang="en-US" smtClean="0"/>
              <a:t>7</a:t>
            </a:fld>
            <a:endParaRPr lang="en-US"/>
          </a:p>
        </p:txBody>
      </p:sp>
    </p:spTree>
    <p:extLst>
      <p:ext uri="{BB962C8B-B14F-4D97-AF65-F5344CB8AC3E}">
        <p14:creationId xmlns:p14="http://schemas.microsoft.com/office/powerpoint/2010/main" val="3314761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 http://</a:t>
            </a:r>
            <a:r>
              <a:rPr lang="en-US" dirty="0" err="1" smtClean="0"/>
              <a:t>periodicpresidents.com</a:t>
            </a:r>
            <a:r>
              <a:rPr lang="en-US" dirty="0" smtClean="0"/>
              <a:t>/research/election-maps/</a:t>
            </a:r>
          </a:p>
          <a:p>
            <a:r>
              <a:rPr lang="en-US" dirty="0" smtClean="0"/>
              <a:t>Cartoon:</a:t>
            </a:r>
            <a:r>
              <a:rPr lang="en-US" baseline="0" dirty="0" smtClean="0"/>
              <a:t> http://</a:t>
            </a:r>
            <a:r>
              <a:rPr lang="en-US" baseline="0" dirty="0" err="1" smtClean="0"/>
              <a:t>www.patheos.com</a:t>
            </a:r>
            <a:r>
              <a:rPr lang="en-US" baseline="0" dirty="0" smtClean="0"/>
              <a:t>/blogs/</a:t>
            </a:r>
            <a:r>
              <a:rPr lang="en-US" baseline="0" dirty="0" err="1" smtClean="0"/>
              <a:t>mcnamarasblog</a:t>
            </a:r>
            <a:r>
              <a:rPr lang="en-US" baseline="0" dirty="0" smtClean="0"/>
              <a:t>/2012/10/anti-catholic-cartoon-of-the-week-1928.html</a:t>
            </a:r>
            <a:endParaRPr lang="en-US" dirty="0"/>
          </a:p>
        </p:txBody>
      </p:sp>
      <p:sp>
        <p:nvSpPr>
          <p:cNvPr id="4" name="Slide Number Placeholder 3"/>
          <p:cNvSpPr>
            <a:spLocks noGrp="1"/>
          </p:cNvSpPr>
          <p:nvPr>
            <p:ph type="sldNum" sz="quarter" idx="10"/>
          </p:nvPr>
        </p:nvSpPr>
        <p:spPr/>
        <p:txBody>
          <a:bodyPr/>
          <a:lstStyle/>
          <a:p>
            <a:fld id="{EF8CEDBE-5590-3D4B-8C32-21661F226874}" type="slidenum">
              <a:rPr lang="en-US" smtClean="0"/>
              <a:t>8</a:t>
            </a:fld>
            <a:endParaRPr lang="en-US"/>
          </a:p>
        </p:txBody>
      </p:sp>
    </p:spTree>
    <p:extLst>
      <p:ext uri="{BB962C8B-B14F-4D97-AF65-F5344CB8AC3E}">
        <p14:creationId xmlns:p14="http://schemas.microsoft.com/office/powerpoint/2010/main" val="3314761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Cartoon: http://</a:t>
            </a:r>
            <a:r>
              <a:rPr lang="en-US" dirty="0" err="1" smtClean="0"/>
              <a:t>americainclass.org</a:t>
            </a:r>
            <a:r>
              <a:rPr lang="en-US" dirty="0" smtClean="0"/>
              <a:t>/sources/</a:t>
            </a:r>
            <a:r>
              <a:rPr lang="en-US" dirty="0" err="1" smtClean="0"/>
              <a:t>becomingmodern</a:t>
            </a:r>
            <a:r>
              <a:rPr lang="en-US" dirty="0" smtClean="0"/>
              <a:t>/prosperity/text1/text1.htm</a:t>
            </a:r>
            <a:endParaRPr lang="en-US" dirty="0"/>
          </a:p>
        </p:txBody>
      </p:sp>
      <p:sp>
        <p:nvSpPr>
          <p:cNvPr id="4" name="Slide Number Placeholder 3"/>
          <p:cNvSpPr>
            <a:spLocks noGrp="1"/>
          </p:cNvSpPr>
          <p:nvPr>
            <p:ph type="sldNum" sz="quarter" idx="10"/>
          </p:nvPr>
        </p:nvSpPr>
        <p:spPr/>
        <p:txBody>
          <a:bodyPr/>
          <a:lstStyle/>
          <a:p>
            <a:fld id="{EF8CEDBE-5590-3D4B-8C32-21661F226874}" type="slidenum">
              <a:rPr lang="en-US" smtClean="0"/>
              <a:t>10</a:t>
            </a:fld>
            <a:endParaRPr lang="en-US"/>
          </a:p>
        </p:txBody>
      </p:sp>
    </p:spTree>
    <p:extLst>
      <p:ext uri="{BB962C8B-B14F-4D97-AF65-F5344CB8AC3E}">
        <p14:creationId xmlns:p14="http://schemas.microsoft.com/office/powerpoint/2010/main" val="3314761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http://</a:t>
            </a:r>
            <a:r>
              <a:rPr lang="en-US" dirty="0" err="1" smtClean="0"/>
              <a:t>www.lib.msu.edu</a:t>
            </a:r>
            <a:r>
              <a:rPr lang="en-US" dirty="0" smtClean="0"/>
              <a:t>/branches/</a:t>
            </a:r>
            <a:r>
              <a:rPr lang="en-US" dirty="0" err="1" smtClean="0"/>
              <a:t>dmc</a:t>
            </a:r>
            <a:r>
              <a:rPr lang="en-US" dirty="0" smtClean="0"/>
              <a:t>/tribune/</a:t>
            </a:r>
            <a:r>
              <a:rPr lang="en-US" dirty="0" err="1" smtClean="0"/>
              <a:t>detail.jsp?id</a:t>
            </a:r>
            <a:r>
              <a:rPr lang="en-US" dirty="0" smtClean="0"/>
              <a:t>=12600</a:t>
            </a:r>
            <a:endParaRPr lang="en-US" dirty="0"/>
          </a:p>
        </p:txBody>
      </p:sp>
      <p:sp>
        <p:nvSpPr>
          <p:cNvPr id="4" name="Slide Number Placeholder 3"/>
          <p:cNvSpPr>
            <a:spLocks noGrp="1"/>
          </p:cNvSpPr>
          <p:nvPr>
            <p:ph type="sldNum" sz="quarter" idx="10"/>
          </p:nvPr>
        </p:nvSpPr>
        <p:spPr/>
        <p:txBody>
          <a:bodyPr/>
          <a:lstStyle/>
          <a:p>
            <a:fld id="{EF8CEDBE-5590-3D4B-8C32-21661F226874}" type="slidenum">
              <a:rPr lang="en-US" smtClean="0"/>
              <a:t>11</a:t>
            </a:fld>
            <a:endParaRPr lang="en-US"/>
          </a:p>
        </p:txBody>
      </p:sp>
    </p:spTree>
    <p:extLst>
      <p:ext uri="{BB962C8B-B14F-4D97-AF65-F5344CB8AC3E}">
        <p14:creationId xmlns:p14="http://schemas.microsoft.com/office/powerpoint/2010/main" val="3314761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http://</a:t>
            </a:r>
            <a:r>
              <a:rPr lang="en-US" dirty="0" err="1" smtClean="0"/>
              <a:t>bulcranium.blogspot.com</a:t>
            </a:r>
            <a:r>
              <a:rPr lang="en-US" dirty="0" smtClean="0"/>
              <a:t>/2012/08/hilarious-early-deodorant-</a:t>
            </a:r>
            <a:r>
              <a:rPr lang="en-US" dirty="0" err="1" smtClean="0"/>
              <a:t>ads.html</a:t>
            </a:r>
            <a:endParaRPr lang="en-US" dirty="0" smtClean="0"/>
          </a:p>
          <a:p>
            <a:r>
              <a:rPr lang="en-US" dirty="0" smtClean="0"/>
              <a:t>Exercise using advertising: Have students research an</a:t>
            </a:r>
            <a:r>
              <a:rPr lang="en-US" baseline="0" dirty="0" smtClean="0"/>
              <a:t> ad from the 1920’s and find an ad from today to </a:t>
            </a:r>
            <a:r>
              <a:rPr lang="en-US" baseline="0" smtClean="0"/>
              <a:t>compare it to.</a:t>
            </a:r>
            <a:endParaRPr lang="en-US" dirty="0"/>
          </a:p>
        </p:txBody>
      </p:sp>
      <p:sp>
        <p:nvSpPr>
          <p:cNvPr id="4" name="Slide Number Placeholder 3"/>
          <p:cNvSpPr>
            <a:spLocks noGrp="1"/>
          </p:cNvSpPr>
          <p:nvPr>
            <p:ph type="sldNum" sz="quarter" idx="10"/>
          </p:nvPr>
        </p:nvSpPr>
        <p:spPr/>
        <p:txBody>
          <a:bodyPr/>
          <a:lstStyle/>
          <a:p>
            <a:fld id="{EF8CEDBE-5590-3D4B-8C32-21661F226874}" type="slidenum">
              <a:rPr lang="en-US" smtClean="0"/>
              <a:t>12</a:t>
            </a:fld>
            <a:endParaRPr lang="en-US"/>
          </a:p>
        </p:txBody>
      </p:sp>
    </p:spTree>
    <p:extLst>
      <p:ext uri="{BB962C8B-B14F-4D97-AF65-F5344CB8AC3E}">
        <p14:creationId xmlns:p14="http://schemas.microsoft.com/office/powerpoint/2010/main" val="3314761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3468501"/>
            <a:ext cx="4038600" cy="700088"/>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4171950"/>
            <a:ext cx="4038600" cy="561415"/>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4819230"/>
            <a:ext cx="1232647" cy="273844"/>
          </a:xfrm>
        </p:spPr>
        <p:txBody>
          <a:bodyPr/>
          <a:lstStyle>
            <a:lvl1pPr algn="l">
              <a:defRPr/>
            </a:lvl1pPr>
          </a:lstStyle>
          <a:p>
            <a:fld id="{D728701E-CAF4-4159-9B3E-41C86DFFA30D}" type="datetimeFigureOut">
              <a:rPr lang="en-US" smtClean="0"/>
              <a:t>3/11/2020</a:t>
            </a:fld>
            <a:endParaRPr lang="en-US"/>
          </a:p>
        </p:txBody>
      </p:sp>
      <p:sp>
        <p:nvSpPr>
          <p:cNvPr id="5" name="Footer Placeholder 4"/>
          <p:cNvSpPr>
            <a:spLocks noGrp="1"/>
          </p:cNvSpPr>
          <p:nvPr>
            <p:ph type="ftr" sz="quarter" idx="11"/>
          </p:nvPr>
        </p:nvSpPr>
        <p:spPr>
          <a:xfrm>
            <a:off x="6311153" y="4819230"/>
            <a:ext cx="2617694" cy="273844"/>
          </a:xfrm>
        </p:spPr>
        <p:txBody>
          <a:bodyPr/>
          <a:lstStyle>
            <a:lvl1pPr algn="r">
              <a:defRPr/>
            </a:lvl1pPr>
          </a:lstStyle>
          <a:p>
            <a:endParaRPr lang="en-US"/>
          </a:p>
        </p:txBody>
      </p:sp>
      <p:sp>
        <p:nvSpPr>
          <p:cNvPr id="7" name="Rectangle 6"/>
          <p:cNvSpPr/>
          <p:nvPr/>
        </p:nvSpPr>
        <p:spPr>
          <a:xfrm>
            <a:off x="282575" y="171450"/>
            <a:ext cx="4235450" cy="3140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171450"/>
            <a:ext cx="2057400" cy="15293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1783080"/>
            <a:ext cx="2057400" cy="1529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2" y="131109"/>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171450"/>
            <a:ext cx="2057400" cy="15293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1783080"/>
            <a:ext cx="2057400" cy="1529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1" y="1489472"/>
            <a:ext cx="3657413"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Content Placeholder 2"/>
          <p:cNvSpPr>
            <a:spLocks noGrp="1"/>
          </p:cNvSpPr>
          <p:nvPr>
            <p:ph sz="half" idx="18"/>
          </p:nvPr>
        </p:nvSpPr>
        <p:spPr>
          <a:xfrm>
            <a:off x="502921" y="3123724"/>
            <a:ext cx="3657413"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5" name="Content Placeholder 2"/>
          <p:cNvSpPr>
            <a:spLocks noGrp="1"/>
          </p:cNvSpPr>
          <p:nvPr>
            <p:ph sz="half" idx="1"/>
          </p:nvPr>
        </p:nvSpPr>
        <p:spPr>
          <a:xfrm>
            <a:off x="4410075" y="1489472"/>
            <a:ext cx="3657600"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6" name="Content Placeholder 2"/>
          <p:cNvSpPr>
            <a:spLocks noGrp="1"/>
          </p:cNvSpPr>
          <p:nvPr>
            <p:ph sz="half" idx="16"/>
          </p:nvPr>
        </p:nvSpPr>
        <p:spPr>
          <a:xfrm>
            <a:off x="4410075" y="3127248"/>
            <a:ext cx="3657600"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3/11/2020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11930"/>
            <a:ext cx="685800" cy="226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3/11/2020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6" y="171450"/>
            <a:ext cx="3451225" cy="4758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1928812"/>
            <a:ext cx="3255264" cy="871538"/>
          </a:xfrm>
        </p:spPr>
        <p:txBody>
          <a:bodyPr anchor="b">
            <a:normAutofit/>
          </a:bodyPr>
          <a:lstStyle>
            <a:lvl1pPr algn="l">
              <a:defRPr sz="2600" b="0">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168776" y="204788"/>
            <a:ext cx="4597399" cy="4389835"/>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381093" y="2800351"/>
            <a:ext cx="3255264" cy="179427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7391399" y="4817689"/>
            <a:ext cx="1537447" cy="273844"/>
          </a:xfrm>
        </p:spPr>
        <p:txBody>
          <a:bodyPr/>
          <a:lstStyle/>
          <a:p>
            <a:fld id="{D728701E-CAF4-4159-9B3E-41C86DFFA30D}" type="datetimeFigureOut">
              <a:rPr lang="en-US" smtClean="0"/>
              <a:t>3/11/2020</a:t>
            </a:fld>
            <a:endParaRPr lang="en-US"/>
          </a:p>
        </p:txBody>
      </p:sp>
      <p:sp>
        <p:nvSpPr>
          <p:cNvPr id="6" name="Footer Placeholder 5"/>
          <p:cNvSpPr>
            <a:spLocks noGrp="1"/>
          </p:cNvSpPr>
          <p:nvPr>
            <p:ph type="ftr" sz="quarter" idx="11"/>
          </p:nvPr>
        </p:nvSpPr>
        <p:spPr>
          <a:xfrm>
            <a:off x="3859306" y="4817689"/>
            <a:ext cx="3316941" cy="273844"/>
          </a:xfrm>
        </p:spPr>
        <p:txBody>
          <a:bodyPr/>
          <a:lstStyle/>
          <a:p>
            <a:endParaRPr lang="en-US"/>
          </a:p>
        </p:txBody>
      </p:sp>
      <p:sp>
        <p:nvSpPr>
          <p:cNvPr id="9" name="TextBox 8"/>
          <p:cNvSpPr txBox="1"/>
          <p:nvPr/>
        </p:nvSpPr>
        <p:spPr>
          <a:xfrm>
            <a:off x="424892" y="131109"/>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11930"/>
            <a:ext cx="685800" cy="226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2343150"/>
            <a:ext cx="3898272" cy="653654"/>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171450"/>
            <a:ext cx="3460658" cy="47589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2996803"/>
            <a:ext cx="3898272" cy="1610916"/>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4817689"/>
            <a:ext cx="1537447" cy="273844"/>
          </a:xfrm>
        </p:spPr>
        <p:txBody>
          <a:bodyPr/>
          <a:lstStyle/>
          <a:p>
            <a:fld id="{D728701E-CAF4-4159-9B3E-41C86DFFA30D}" type="datetimeFigureOut">
              <a:rPr lang="en-US" smtClean="0"/>
              <a:t>3/11/2020</a:t>
            </a:fld>
            <a:endParaRPr lang="en-US"/>
          </a:p>
        </p:txBody>
      </p:sp>
      <p:sp>
        <p:nvSpPr>
          <p:cNvPr id="6" name="Footer Placeholder 5"/>
          <p:cNvSpPr>
            <a:spLocks noGrp="1"/>
          </p:cNvSpPr>
          <p:nvPr>
            <p:ph type="ftr" sz="quarter" idx="11"/>
          </p:nvPr>
        </p:nvSpPr>
        <p:spPr>
          <a:xfrm>
            <a:off x="4191000" y="4817689"/>
            <a:ext cx="3005138" cy="273844"/>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2528048"/>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6" y="3318061"/>
            <a:ext cx="6191157" cy="625289"/>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171450"/>
            <a:ext cx="6378389" cy="31409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6" y="3943350"/>
            <a:ext cx="6191157" cy="664369"/>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171450"/>
            <a:ext cx="2057400" cy="1529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1783080"/>
            <a:ext cx="2057400" cy="15293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3474594"/>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5" y="171450"/>
            <a:ext cx="6387167" cy="4758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1928812"/>
            <a:ext cx="6181611" cy="871538"/>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2800351"/>
            <a:ext cx="6179566" cy="179427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5212262" y="4676706"/>
            <a:ext cx="1348398" cy="273844"/>
          </a:xfrm>
        </p:spPr>
        <p:txBody>
          <a:bodyPr/>
          <a:lstStyle>
            <a:lvl1pPr>
              <a:defRPr>
                <a:solidFill>
                  <a:schemeClr val="bg1"/>
                </a:solidFill>
              </a:defRPr>
            </a:lvl1pPr>
          </a:lstStyle>
          <a:p>
            <a:fld id="{D728701E-CAF4-4159-9B3E-41C86DFFA30D}" type="datetimeFigureOut">
              <a:rPr lang="en-US" smtClean="0"/>
              <a:t>3/11/2020</a:t>
            </a:fld>
            <a:endParaRPr lang="en-US"/>
          </a:p>
        </p:txBody>
      </p:sp>
      <p:sp>
        <p:nvSpPr>
          <p:cNvPr id="6" name="Footer Placeholder 5"/>
          <p:cNvSpPr>
            <a:spLocks noGrp="1"/>
          </p:cNvSpPr>
          <p:nvPr>
            <p:ph type="ftr" sz="quarter" idx="11"/>
          </p:nvPr>
        </p:nvSpPr>
        <p:spPr>
          <a:xfrm>
            <a:off x="381096" y="4676706"/>
            <a:ext cx="4648105" cy="273844"/>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2" y="131109"/>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171450"/>
            <a:ext cx="2057400" cy="15293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1781205"/>
            <a:ext cx="2057400" cy="1529334"/>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3401568"/>
            <a:ext cx="2057400" cy="1529334"/>
          </a:xfrm>
        </p:spPr>
        <p:txBody>
          <a:bodyPr/>
          <a:lstStyle>
            <a:lvl1pPr>
              <a:buNone/>
              <a:defRPr/>
            </a:lvl1pPr>
          </a:lstStyle>
          <a:p>
            <a:r>
              <a:rPr lang="en-US" smtClean="0"/>
              <a:t>Click icon to add picture</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171450"/>
            <a:ext cx="4235450" cy="4758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1928812"/>
            <a:ext cx="4016633" cy="871538"/>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2800351"/>
            <a:ext cx="4015304" cy="179427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3048000" y="4676706"/>
            <a:ext cx="1348398" cy="273844"/>
          </a:xfrm>
        </p:spPr>
        <p:txBody>
          <a:bodyPr/>
          <a:lstStyle>
            <a:lvl1pPr>
              <a:defRPr>
                <a:solidFill>
                  <a:schemeClr val="bg1"/>
                </a:solidFill>
              </a:defRPr>
            </a:lvl1pPr>
          </a:lstStyle>
          <a:p>
            <a:fld id="{D728701E-CAF4-4159-9B3E-41C86DFFA30D}" type="datetimeFigureOut">
              <a:rPr lang="en-US" smtClean="0"/>
              <a:t>3/11/2020</a:t>
            </a:fld>
            <a:endParaRPr lang="en-US"/>
          </a:p>
        </p:txBody>
      </p:sp>
      <p:sp>
        <p:nvSpPr>
          <p:cNvPr id="6" name="Footer Placeholder 5"/>
          <p:cNvSpPr>
            <a:spLocks noGrp="1"/>
          </p:cNvSpPr>
          <p:nvPr>
            <p:ph type="ftr" sz="quarter" idx="11"/>
          </p:nvPr>
        </p:nvSpPr>
        <p:spPr>
          <a:xfrm>
            <a:off x="381096" y="4676706"/>
            <a:ext cx="2590705" cy="273844"/>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2" y="131109"/>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171450"/>
            <a:ext cx="2057400" cy="15293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3401045"/>
            <a:ext cx="2057400" cy="1529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171450"/>
            <a:ext cx="2057400" cy="1529334"/>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1786247"/>
            <a:ext cx="2057400" cy="1529334"/>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1786247"/>
            <a:ext cx="2057400" cy="3140964"/>
          </a:xfrm>
        </p:spPr>
        <p:txBody>
          <a:bodyPr/>
          <a:lstStyle>
            <a:lvl1pPr>
              <a:buNone/>
              <a:defRPr/>
            </a:lvl1pPr>
          </a:lstStyle>
          <a:p>
            <a:r>
              <a:rPr lang="en-US" smtClean="0"/>
              <a:t>Click icon to add picture</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11930"/>
            <a:ext cx="685800" cy="226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2343150"/>
            <a:ext cx="3108960" cy="653654"/>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1773936"/>
            <a:ext cx="4240119" cy="31409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2996803"/>
            <a:ext cx="3108960" cy="1610916"/>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4817689"/>
            <a:ext cx="1537447" cy="273844"/>
          </a:xfrm>
        </p:spPr>
        <p:txBody>
          <a:bodyPr/>
          <a:lstStyle/>
          <a:p>
            <a:fld id="{D728701E-CAF4-4159-9B3E-41C86DFFA30D}" type="datetimeFigureOut">
              <a:rPr lang="en-US" smtClean="0"/>
              <a:t>3/11/2020</a:t>
            </a:fld>
            <a:endParaRPr lang="en-US"/>
          </a:p>
        </p:txBody>
      </p:sp>
      <p:sp>
        <p:nvSpPr>
          <p:cNvPr id="6" name="Footer Placeholder 5"/>
          <p:cNvSpPr>
            <a:spLocks noGrp="1"/>
          </p:cNvSpPr>
          <p:nvPr>
            <p:ph type="ftr" sz="quarter" idx="11"/>
          </p:nvPr>
        </p:nvSpPr>
        <p:spPr>
          <a:xfrm>
            <a:off x="4191000" y="4817689"/>
            <a:ext cx="3005138" cy="273844"/>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2528048"/>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171450"/>
            <a:ext cx="2057400" cy="1529334"/>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171450"/>
            <a:ext cx="2057400" cy="1529334"/>
          </a:xfrm>
        </p:spPr>
        <p:txBody>
          <a:bodyPr/>
          <a:lstStyle>
            <a:lvl1pPr>
              <a:buNone/>
              <a:defRPr/>
            </a:lvl1pPr>
          </a:lstStyle>
          <a:p>
            <a:r>
              <a:rPr lang="en-US" smtClean="0"/>
              <a:t>Click icon to add picture</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1" y="211931"/>
            <a:ext cx="642097"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11931"/>
            <a:ext cx="91440" cy="1200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11930"/>
            <a:ext cx="685800" cy="226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716056"/>
            <a:ext cx="681318" cy="3878567"/>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719067"/>
            <a:ext cx="6858000" cy="3888652"/>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625725" y="352001"/>
            <a:ext cx="195682"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5" y="100853"/>
            <a:ext cx="7556313" cy="74631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847165"/>
            <a:ext cx="7558960" cy="581025"/>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3468501"/>
            <a:ext cx="4038600" cy="700088"/>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4171950"/>
            <a:ext cx="4038600" cy="561415"/>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4800600" y="4819230"/>
            <a:ext cx="1232647" cy="273844"/>
          </a:xfrm>
        </p:spPr>
        <p:txBody>
          <a:bodyPr/>
          <a:lstStyle>
            <a:lvl1pPr algn="l">
              <a:defRPr/>
            </a:lvl1pPr>
          </a:lstStyle>
          <a:p>
            <a:fld id="{D728701E-CAF4-4159-9B3E-41C86DFFA30D}" type="datetimeFigureOut">
              <a:rPr lang="en-US" smtClean="0"/>
              <a:t>3/11/2020</a:t>
            </a:fld>
            <a:endParaRPr lang="en-US"/>
          </a:p>
        </p:txBody>
      </p:sp>
      <p:sp>
        <p:nvSpPr>
          <p:cNvPr id="5" name="Footer Placeholder 4"/>
          <p:cNvSpPr>
            <a:spLocks noGrp="1"/>
          </p:cNvSpPr>
          <p:nvPr>
            <p:ph type="ftr" sz="quarter" idx="11"/>
          </p:nvPr>
        </p:nvSpPr>
        <p:spPr>
          <a:xfrm>
            <a:off x="6311153" y="4819230"/>
            <a:ext cx="2617694" cy="273844"/>
          </a:xfrm>
        </p:spPr>
        <p:txBody>
          <a:bodyPr/>
          <a:lstStyle>
            <a:lvl1pPr algn="r">
              <a:defRPr/>
            </a:lvl1pPr>
          </a:lstStyle>
          <a:p>
            <a:endParaRPr lang="en-US"/>
          </a:p>
        </p:txBody>
      </p:sp>
      <p:sp>
        <p:nvSpPr>
          <p:cNvPr id="7" name="Rectangle 6"/>
          <p:cNvSpPr/>
          <p:nvPr/>
        </p:nvSpPr>
        <p:spPr>
          <a:xfrm>
            <a:off x="282575" y="171450"/>
            <a:ext cx="4235450" cy="3140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171450"/>
            <a:ext cx="2057400" cy="15293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1783080"/>
            <a:ext cx="2057400" cy="1529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171450"/>
            <a:ext cx="2057400" cy="1529334"/>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1783080"/>
            <a:ext cx="2057400" cy="1529334"/>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334621"/>
            <a:ext cx="3086100" cy="1530679"/>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2" y="131109"/>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171450"/>
            <a:ext cx="8200930" cy="47589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2343151"/>
            <a:ext cx="5638800" cy="1021556"/>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3371851"/>
            <a:ext cx="5638800" cy="1125140"/>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4686581"/>
            <a:ext cx="1474694" cy="273844"/>
          </a:xfrm>
        </p:spPr>
        <p:txBody>
          <a:bodyPr/>
          <a:lstStyle>
            <a:lvl1pPr algn="l">
              <a:defRPr>
                <a:solidFill>
                  <a:schemeClr val="bg1"/>
                </a:solidFill>
              </a:defRPr>
            </a:lvl1pPr>
          </a:lstStyle>
          <a:p>
            <a:fld id="{D728701E-CAF4-4159-9B3E-41C86DFFA30D}" type="datetimeFigureOut">
              <a:rPr lang="en-US" smtClean="0"/>
              <a:t>3/11/2020</a:t>
            </a:fld>
            <a:endParaRPr lang="en-US"/>
          </a:p>
        </p:txBody>
      </p:sp>
      <p:sp>
        <p:nvSpPr>
          <p:cNvPr id="5" name="Footer Placeholder 4"/>
          <p:cNvSpPr>
            <a:spLocks noGrp="1"/>
          </p:cNvSpPr>
          <p:nvPr>
            <p:ph type="ftr" sz="quarter" idx="11"/>
          </p:nvPr>
        </p:nvSpPr>
        <p:spPr>
          <a:xfrm>
            <a:off x="2286000" y="4686581"/>
            <a:ext cx="5638800" cy="273844"/>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4686581"/>
            <a:ext cx="554038" cy="273844"/>
          </a:xfrm>
        </p:spPr>
        <p:txBody>
          <a:bodyPr/>
          <a:lstStyle/>
          <a:p>
            <a:fld id="{162F1D00-BD13-4404-86B0-79703945A0A7}" type="slidenum">
              <a:rPr lang="en-US" smtClean="0"/>
              <a:t>‹#›</a:t>
            </a:fld>
            <a:endParaRPr lang="en-US"/>
          </a:p>
        </p:txBody>
      </p:sp>
      <p:sp>
        <p:nvSpPr>
          <p:cNvPr id="8" name="TextBox 7"/>
          <p:cNvSpPr txBox="1"/>
          <p:nvPr/>
        </p:nvSpPr>
        <p:spPr>
          <a:xfrm>
            <a:off x="2003613" y="2333066"/>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1" y="171450"/>
            <a:ext cx="212725" cy="47589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1" y="211931"/>
            <a:ext cx="642097"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11931"/>
            <a:ext cx="91440" cy="1200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489472"/>
            <a:ext cx="3657600" cy="310515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399878" y="1489472"/>
            <a:ext cx="3657600" cy="310515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1835524"/>
            <a:ext cx="3657600" cy="275909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6" name="Content Placeholder 5"/>
          <p:cNvSpPr>
            <a:spLocks noGrp="1"/>
          </p:cNvSpPr>
          <p:nvPr>
            <p:ph sz="quarter" idx="4"/>
          </p:nvPr>
        </p:nvSpPr>
        <p:spPr>
          <a:xfrm>
            <a:off x="4399878" y="1835524"/>
            <a:ext cx="3657600" cy="275909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3/11/2020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1553136"/>
            <a:ext cx="3657600" cy="242047"/>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399878" y="1553136"/>
            <a:ext cx="3657600" cy="242047"/>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489472"/>
            <a:ext cx="7569157"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8" y="3123724"/>
            <a:ext cx="7569157"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Rectangle 13"/>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181676"/>
            <a:ext cx="554038" cy="273844"/>
          </a:xfrm>
        </p:spPr>
        <p:txBody>
          <a:bodyPr/>
          <a:lstStyle/>
          <a:p>
            <a:fld id="{162F1D00-BD13-4404-86B0-79703945A0A7}"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11931"/>
            <a:ext cx="685800"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6" y="17145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489472"/>
            <a:ext cx="3657600"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489472"/>
            <a:ext cx="3657600" cy="310515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3" name="Content Placeholder 2"/>
          <p:cNvSpPr>
            <a:spLocks noGrp="1"/>
          </p:cNvSpPr>
          <p:nvPr>
            <p:ph sz="half" idx="16"/>
          </p:nvPr>
        </p:nvSpPr>
        <p:spPr>
          <a:xfrm>
            <a:off x="4410075" y="3127248"/>
            <a:ext cx="3657600" cy="14744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363070"/>
            <a:ext cx="7556313" cy="837080"/>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5" y="1485901"/>
            <a:ext cx="7556313" cy="310872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795247" y="4817689"/>
            <a:ext cx="2133600" cy="273844"/>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3/11/2020</a:t>
            </a:fld>
            <a:endParaRPr lang="en-US"/>
          </a:p>
        </p:txBody>
      </p:sp>
      <p:sp>
        <p:nvSpPr>
          <p:cNvPr id="5" name="Footer Placeholder 4"/>
          <p:cNvSpPr>
            <a:spLocks noGrp="1"/>
          </p:cNvSpPr>
          <p:nvPr>
            <p:ph type="ftr" sz="quarter" idx="3"/>
          </p:nvPr>
        </p:nvSpPr>
        <p:spPr>
          <a:xfrm>
            <a:off x="201706" y="4817689"/>
            <a:ext cx="6122894" cy="273844"/>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181676"/>
            <a:ext cx="554038" cy="273844"/>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0.png"/><Relationship Id="rId4"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Modern Era </a:t>
            </a:r>
            <a:b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of the 1920’s</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Subtitle 2"/>
          <p:cNvSpPr>
            <a:spLocks noGrp="1"/>
          </p:cNvSpPr>
          <p:nvPr>
            <p:ph type="subTitle" idx="1"/>
          </p:nvPr>
        </p:nvSpPr>
        <p:spPr>
          <a:xfrm>
            <a:off x="4800600" y="4538875"/>
            <a:ext cx="4038600" cy="415353"/>
          </a:xfrm>
        </p:spPr>
        <p:txBody>
          <a:bodyPr>
            <a:normAutofit fontScale="92500"/>
          </a:bodyPr>
          <a:lstStyle/>
          <a:p>
            <a:pPr algn="ctr"/>
            <a:r>
              <a:rPr lang="en-US" sz="1800" b="1" dirty="0" smtClean="0">
                <a:effectLst>
                  <a:outerShdw blurRad="50800" dist="38100" dir="2700000" algn="tl" rotWithShape="0">
                    <a:schemeClr val="bg1">
                      <a:lumMod val="50000"/>
                      <a:alpha val="59000"/>
                    </a:schemeClr>
                  </a:outerShdw>
                </a:effectLst>
              </a:rPr>
              <a:t>The United States During the “Jazz Age”</a:t>
            </a:r>
            <a:endParaRPr lang="en-US" sz="1800" b="1" dirty="0">
              <a:effectLst>
                <a:outerShdw blurRad="50800" dist="38100" dir="2700000" algn="tl" rotWithShape="0">
                  <a:schemeClr val="bg1">
                    <a:lumMod val="50000"/>
                    <a:alpha val="59000"/>
                  </a:schemeClr>
                </a:outerShdw>
              </a:effectLst>
            </a:endParaRPr>
          </a:p>
        </p:txBody>
      </p:sp>
      <p:pic>
        <p:nvPicPr>
          <p:cNvPr id="4" name="Picture 3" descr="roaring-twentie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6523" y="1169078"/>
            <a:ext cx="3203387" cy="3663674"/>
          </a:xfrm>
          <a:prstGeom prst="rect">
            <a:avLst/>
          </a:prstGeom>
          <a:effectLst>
            <a:outerShdw blurRad="50800" dist="38100" dir="2700000" sx="101000" sy="101000" algn="tl" rotWithShape="0">
              <a:schemeClr val="accent2">
                <a:lumMod val="50000"/>
                <a:alpha val="43000"/>
              </a:schemeClr>
            </a:outerShdw>
            <a:softEdge rad="25400"/>
          </a:effectLst>
        </p:spPr>
      </p:pic>
    </p:spTree>
    <p:extLst>
      <p:ext uri="{BB962C8B-B14F-4D97-AF65-F5344CB8AC3E}">
        <p14:creationId xmlns:p14="http://schemas.microsoft.com/office/powerpoint/2010/main" val="12182001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340984"/>
            <a:ext cx="7556313" cy="837080"/>
          </a:xfrm>
        </p:spPr>
        <p:txBody>
          <a:bodyPr/>
          <a:lstStyle/>
          <a:p>
            <a:r>
              <a:rPr lang="en-US" dirty="0" smtClean="0">
                <a:effectLst>
                  <a:outerShdw blurRad="50800" dist="38100" dir="2700000" algn="tl" rotWithShape="0">
                    <a:schemeClr val="bg2">
                      <a:alpha val="54000"/>
                    </a:schemeClr>
                  </a:outerShdw>
                </a:effectLst>
              </a:rPr>
              <a:t>Economic Development</a:t>
            </a:r>
            <a:endParaRPr lang="en-US" dirty="0">
              <a:effectLst>
                <a:outerShdw blurRad="50800" dist="38100" dir="2700000" algn="tl" rotWithShape="0">
                  <a:schemeClr val="bg2">
                    <a:alpha val="54000"/>
                  </a:schemeClr>
                </a:outerShdw>
              </a:effectLst>
            </a:endParaRPr>
          </a:p>
        </p:txBody>
      </p:sp>
      <p:sp>
        <p:nvSpPr>
          <p:cNvPr id="3" name="Content Placeholder 2"/>
          <p:cNvSpPr>
            <a:spLocks noGrp="1"/>
          </p:cNvSpPr>
          <p:nvPr>
            <p:ph sz="half" idx="1"/>
          </p:nvPr>
        </p:nvSpPr>
        <p:spPr>
          <a:xfrm>
            <a:off x="553733" y="1281044"/>
            <a:ext cx="3223137" cy="3578086"/>
          </a:xfrm>
        </p:spPr>
        <p:txBody>
          <a:bodyPr>
            <a:normAutofit fontScale="85000" lnSpcReduction="10000"/>
          </a:bodyPr>
          <a:lstStyle/>
          <a:p>
            <a:r>
              <a:rPr lang="en-US" dirty="0" smtClean="0"/>
              <a:t>Characteristics:</a:t>
            </a:r>
          </a:p>
          <a:p>
            <a:pPr lvl="1"/>
            <a:r>
              <a:rPr lang="en-US" dirty="0" smtClean="0"/>
              <a:t>Immediate Post-War Recession</a:t>
            </a:r>
            <a:r>
              <a:rPr lang="en-US" dirty="0"/>
              <a:t> </a:t>
            </a:r>
            <a:r>
              <a:rPr lang="en-US" dirty="0" smtClean="0"/>
              <a:t>(1921)</a:t>
            </a:r>
          </a:p>
          <a:p>
            <a:pPr lvl="1"/>
            <a:r>
              <a:rPr lang="en-US" dirty="0" smtClean="0"/>
              <a:t>Lengthy Business Prosperity (1922-1928)</a:t>
            </a:r>
          </a:p>
          <a:p>
            <a:pPr lvl="2"/>
            <a:r>
              <a:rPr lang="en-US" dirty="0" smtClean="0"/>
              <a:t>High Standard of Living</a:t>
            </a:r>
          </a:p>
          <a:p>
            <a:pPr lvl="2"/>
            <a:r>
              <a:rPr lang="en-US" dirty="0" smtClean="0"/>
              <a:t>Low Unemployment (less than 4%)</a:t>
            </a:r>
          </a:p>
          <a:p>
            <a:pPr lvl="2"/>
            <a:r>
              <a:rPr lang="en-US" dirty="0" smtClean="0"/>
              <a:t>Increased wages for middle and working classes</a:t>
            </a:r>
          </a:p>
          <a:p>
            <a:pPr lvl="2"/>
            <a:r>
              <a:rPr lang="en-US" dirty="0" smtClean="0"/>
              <a:t>Although prosperity did not extend to farmers and the working poor</a:t>
            </a:r>
          </a:p>
          <a:p>
            <a:pPr lvl="1"/>
            <a:r>
              <a:rPr lang="en-US" dirty="0" smtClean="0"/>
              <a:t>Economic Disaster (1929)</a:t>
            </a:r>
          </a:p>
        </p:txBody>
      </p:sp>
      <p:pic>
        <p:nvPicPr>
          <p:cNvPr id="5" name="Content Placeholder 4" descr="w744h744_444635--watch-your-step-political-carto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8896" r="-8896"/>
          <a:stretch>
            <a:fillRect/>
          </a:stretch>
        </p:blipFill>
        <p:spPr>
          <a:xfrm>
            <a:off x="3765827" y="1077806"/>
            <a:ext cx="4710992" cy="3999436"/>
          </a:xfrm>
          <a:effectLst>
            <a:outerShdw blurRad="50800" dist="38100" dir="2700000" algn="tl" rotWithShape="0">
              <a:srgbClr val="000000">
                <a:alpha val="43000"/>
              </a:srgbClr>
            </a:outerShdw>
            <a:softEdge rad="88900"/>
          </a:effectLst>
        </p:spPr>
      </p:pic>
    </p:spTree>
    <p:extLst>
      <p:ext uri="{BB962C8B-B14F-4D97-AF65-F5344CB8AC3E}">
        <p14:creationId xmlns:p14="http://schemas.microsoft.com/office/powerpoint/2010/main" val="1364797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110433"/>
            <a:ext cx="7556313" cy="663157"/>
          </a:xfrm>
        </p:spPr>
        <p:txBody>
          <a:bodyPr/>
          <a:lstStyle/>
          <a:p>
            <a:r>
              <a:rPr lang="en-US" sz="3200" dirty="0" smtClean="0">
                <a:effectLst>
                  <a:outerShdw blurRad="50800" dist="38100" dir="2700000" algn="tl" rotWithShape="0">
                    <a:schemeClr val="bg2">
                      <a:alpha val="54000"/>
                    </a:schemeClr>
                  </a:outerShdw>
                </a:effectLst>
              </a:rPr>
              <a:t>Causes of Business Prosperity</a:t>
            </a:r>
            <a:endParaRPr lang="en-US" sz="3200" dirty="0">
              <a:effectLst>
                <a:outerShdw blurRad="50800" dist="38100" dir="2700000" algn="tl" rotWithShape="0">
                  <a:schemeClr val="bg2">
                    <a:alpha val="54000"/>
                  </a:schemeClr>
                </a:outerShdw>
              </a:effectLst>
            </a:endParaRPr>
          </a:p>
        </p:txBody>
      </p:sp>
      <p:sp>
        <p:nvSpPr>
          <p:cNvPr id="3" name="Content Placeholder 2"/>
          <p:cNvSpPr>
            <a:spLocks noGrp="1"/>
          </p:cNvSpPr>
          <p:nvPr>
            <p:ph sz="half" idx="1"/>
          </p:nvPr>
        </p:nvSpPr>
        <p:spPr>
          <a:xfrm>
            <a:off x="121478" y="740461"/>
            <a:ext cx="4278399" cy="4273278"/>
          </a:xfrm>
        </p:spPr>
        <p:txBody>
          <a:bodyPr>
            <a:noAutofit/>
          </a:bodyPr>
          <a:lstStyle/>
          <a:p>
            <a:pPr>
              <a:spcBef>
                <a:spcPts val="400"/>
              </a:spcBef>
            </a:pPr>
            <a:r>
              <a:rPr lang="en-US" sz="1600" dirty="0" smtClean="0"/>
              <a:t>Increased Productivity</a:t>
            </a:r>
          </a:p>
          <a:p>
            <a:pPr lvl="1">
              <a:spcBef>
                <a:spcPts val="400"/>
              </a:spcBef>
            </a:pPr>
            <a:r>
              <a:rPr lang="en-US" sz="1600" dirty="0" smtClean="0"/>
              <a:t>Efficiency (Taylor)</a:t>
            </a:r>
          </a:p>
          <a:p>
            <a:pPr lvl="1">
              <a:spcBef>
                <a:spcPts val="400"/>
              </a:spcBef>
            </a:pPr>
            <a:r>
              <a:rPr lang="en-US" sz="1600" dirty="0" smtClean="0"/>
              <a:t>Mass Production &amp; Assembly Line (Ford, 1914)</a:t>
            </a:r>
          </a:p>
          <a:p>
            <a:pPr>
              <a:spcBef>
                <a:spcPts val="400"/>
              </a:spcBef>
            </a:pPr>
            <a:r>
              <a:rPr lang="en-US" sz="1600" dirty="0" smtClean="0"/>
              <a:t>Energy Technologies</a:t>
            </a:r>
          </a:p>
          <a:p>
            <a:pPr lvl="1">
              <a:spcBef>
                <a:spcPts val="400"/>
              </a:spcBef>
            </a:pPr>
            <a:r>
              <a:rPr lang="en-US" sz="1600" dirty="0" smtClean="0"/>
              <a:t>Petroleum</a:t>
            </a:r>
          </a:p>
          <a:p>
            <a:pPr lvl="2">
              <a:spcBef>
                <a:spcPts val="400"/>
              </a:spcBef>
            </a:pPr>
            <a:r>
              <a:rPr lang="en-US" sz="1600" dirty="0" smtClean="0"/>
              <a:t>Oil = 23% of energy</a:t>
            </a:r>
          </a:p>
          <a:p>
            <a:pPr lvl="1">
              <a:spcBef>
                <a:spcPts val="400"/>
              </a:spcBef>
            </a:pPr>
            <a:r>
              <a:rPr lang="en-US" sz="1600" dirty="0" smtClean="0"/>
              <a:t>Electricity (</a:t>
            </a:r>
            <a:r>
              <a:rPr lang="en-US" sz="1600" dirty="0"/>
              <a:t>300% increase in </a:t>
            </a:r>
            <a:r>
              <a:rPr lang="en-US" sz="1600" dirty="0" smtClean="0"/>
              <a:t>use)</a:t>
            </a:r>
          </a:p>
          <a:p>
            <a:pPr lvl="2">
              <a:spcBef>
                <a:spcPts val="400"/>
              </a:spcBef>
            </a:pPr>
            <a:r>
              <a:rPr lang="en-US" sz="1600" dirty="0" smtClean="0"/>
              <a:t>Motors in factories, appliances in homes</a:t>
            </a:r>
          </a:p>
          <a:p>
            <a:pPr>
              <a:spcBef>
                <a:spcPts val="400"/>
              </a:spcBef>
            </a:pPr>
            <a:r>
              <a:rPr lang="en-US" sz="1600" dirty="0" smtClean="0"/>
              <a:t>Government Policy</a:t>
            </a:r>
          </a:p>
          <a:p>
            <a:pPr lvl="1">
              <a:spcBef>
                <a:spcPts val="400"/>
              </a:spcBef>
            </a:pPr>
            <a:r>
              <a:rPr lang="en-US" sz="1600" dirty="0" smtClean="0"/>
              <a:t>Corporate tax cuts, subsidies, and lax enforcement of antitrust laws</a:t>
            </a:r>
          </a:p>
          <a:p>
            <a:pPr lvl="1">
              <a:spcBef>
                <a:spcPts val="400"/>
              </a:spcBef>
            </a:pPr>
            <a:r>
              <a:rPr lang="en-US" sz="1600" dirty="0" smtClean="0"/>
              <a:t>Tax cuts for the wealthy (“Trickle-down” – Mellon)</a:t>
            </a:r>
          </a:p>
          <a:p>
            <a:pPr lvl="1">
              <a:spcBef>
                <a:spcPts val="400"/>
              </a:spcBef>
            </a:pPr>
            <a:r>
              <a:rPr lang="en-US" sz="1600" dirty="0" smtClean="0"/>
              <a:t>Federal Reserve Policies</a:t>
            </a:r>
          </a:p>
        </p:txBody>
      </p:sp>
      <p:pic>
        <p:nvPicPr>
          <p:cNvPr id="6" name="Content Placeholder 5" descr="trib00000000466.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14350" r="-14350"/>
          <a:stretch>
            <a:fillRect/>
          </a:stretch>
        </p:blipFill>
        <p:spPr>
          <a:xfrm>
            <a:off x="4079617" y="740461"/>
            <a:ext cx="5033554" cy="4273278"/>
          </a:xfrm>
          <a:effectLst>
            <a:glow rad="12700">
              <a:srgbClr val="FFFFFF">
                <a:alpha val="83000"/>
              </a:srgbClr>
            </a:glow>
            <a:outerShdw blurRad="50800" dist="38100" dir="2700000" algn="tl" rotWithShape="0">
              <a:schemeClr val="bg2">
                <a:lumMod val="50000"/>
                <a:alpha val="43000"/>
              </a:schemeClr>
            </a:outerShdw>
            <a:softEdge rad="38100"/>
          </a:effectLst>
        </p:spPr>
      </p:pic>
    </p:spTree>
    <p:extLst>
      <p:ext uri="{BB962C8B-B14F-4D97-AF65-F5344CB8AC3E}">
        <p14:creationId xmlns:p14="http://schemas.microsoft.com/office/powerpoint/2010/main" val="30942247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6" y="241597"/>
            <a:ext cx="4603612" cy="837080"/>
          </a:xfrm>
        </p:spPr>
        <p:txBody>
          <a:bodyPr/>
          <a:lstStyle/>
          <a:p>
            <a:r>
              <a:rPr lang="en-US" sz="3200" dirty="0" smtClean="0">
                <a:effectLst>
                  <a:outerShdw blurRad="50800" dist="38100" dir="2700000" algn="tl" rotWithShape="0">
                    <a:schemeClr val="bg2">
                      <a:alpha val="54000"/>
                    </a:schemeClr>
                  </a:outerShdw>
                </a:effectLst>
              </a:rPr>
              <a:t>A Consumer Economy</a:t>
            </a:r>
            <a:endParaRPr lang="en-US" sz="3200" dirty="0">
              <a:effectLst>
                <a:outerShdw blurRad="50800" dist="38100" dir="2700000" algn="tl" rotWithShape="0">
                  <a:schemeClr val="bg2">
                    <a:alpha val="54000"/>
                  </a:schemeClr>
                </a:outerShdw>
              </a:effectLst>
            </a:endParaRPr>
          </a:p>
        </p:txBody>
      </p:sp>
      <p:sp>
        <p:nvSpPr>
          <p:cNvPr id="3" name="Content Placeholder 2"/>
          <p:cNvSpPr>
            <a:spLocks noGrp="1"/>
          </p:cNvSpPr>
          <p:nvPr>
            <p:ph sz="half" idx="1"/>
          </p:nvPr>
        </p:nvSpPr>
        <p:spPr>
          <a:xfrm>
            <a:off x="586862" y="1100764"/>
            <a:ext cx="4217050" cy="3791497"/>
          </a:xfrm>
        </p:spPr>
        <p:txBody>
          <a:bodyPr>
            <a:normAutofit/>
          </a:bodyPr>
          <a:lstStyle/>
          <a:p>
            <a:r>
              <a:rPr lang="en-US" dirty="0" smtClean="0"/>
              <a:t>New Appliances</a:t>
            </a:r>
          </a:p>
          <a:p>
            <a:pPr lvl="1"/>
            <a:r>
              <a:rPr lang="en-US" dirty="0" smtClean="0"/>
              <a:t>Refrigerators, vacuums, washing machines</a:t>
            </a:r>
          </a:p>
          <a:p>
            <a:r>
              <a:rPr lang="en-US" dirty="0" smtClean="0"/>
              <a:t>The Automobile</a:t>
            </a:r>
          </a:p>
          <a:p>
            <a:pPr lvl="1"/>
            <a:r>
              <a:rPr lang="en-US" dirty="0" smtClean="0"/>
              <a:t>Industrial and Cultural Revolution</a:t>
            </a:r>
          </a:p>
          <a:p>
            <a:r>
              <a:rPr lang="en-US" dirty="0" smtClean="0"/>
              <a:t>Increasing Sales</a:t>
            </a:r>
          </a:p>
          <a:p>
            <a:pPr lvl="1"/>
            <a:r>
              <a:rPr lang="en-US" dirty="0" smtClean="0"/>
              <a:t>Advertising</a:t>
            </a:r>
          </a:p>
          <a:p>
            <a:pPr lvl="1"/>
            <a:r>
              <a:rPr lang="en-US" dirty="0" smtClean="0"/>
              <a:t>Buying on Credit</a:t>
            </a:r>
          </a:p>
          <a:p>
            <a:pPr lvl="2"/>
            <a:r>
              <a:rPr lang="en-US" dirty="0" smtClean="0"/>
              <a:t>Installment Plans</a:t>
            </a:r>
          </a:p>
        </p:txBody>
      </p:sp>
      <p:pic>
        <p:nvPicPr>
          <p:cNvPr id="6" name="Content Placeholder 5" descr="article-0-14AA3A6E000005DC-439_634x799.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24223" r="-24223"/>
          <a:stretch>
            <a:fillRect/>
          </a:stretch>
        </p:blipFill>
        <p:spPr>
          <a:xfrm>
            <a:off x="4075043" y="1"/>
            <a:ext cx="6069653" cy="5152882"/>
          </a:xfrm>
          <a:effectLst>
            <a:outerShdw blurRad="50800" dist="38100" dir="9240000" algn="tl" rotWithShape="0">
              <a:schemeClr val="bg1">
                <a:lumMod val="50000"/>
                <a:alpha val="43000"/>
              </a:schemeClr>
            </a:outerShdw>
          </a:effectLst>
        </p:spPr>
      </p:pic>
    </p:spTree>
    <p:extLst>
      <p:ext uri="{BB962C8B-B14F-4D97-AF65-F5344CB8AC3E}">
        <p14:creationId xmlns:p14="http://schemas.microsoft.com/office/powerpoint/2010/main" val="31737207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6" y="131167"/>
            <a:ext cx="4592568" cy="837080"/>
          </a:xfrm>
        </p:spPr>
        <p:txBody>
          <a:bodyPr/>
          <a:lstStyle/>
          <a:p>
            <a:r>
              <a:rPr lang="en-US" sz="3200" dirty="0" smtClean="0">
                <a:effectLst>
                  <a:outerShdw blurRad="50800" dist="38100" dir="2700000" algn="tl" rotWithShape="0">
                    <a:schemeClr val="bg2">
                      <a:alpha val="54000"/>
                    </a:schemeClr>
                  </a:outerShdw>
                </a:effectLst>
              </a:rPr>
              <a:t>Impact of the Automobile</a:t>
            </a:r>
            <a:endParaRPr lang="en-US" sz="3200" dirty="0">
              <a:effectLst>
                <a:outerShdw blurRad="50800" dist="38100" dir="2700000" algn="tl" rotWithShape="0">
                  <a:schemeClr val="bg2">
                    <a:alpha val="54000"/>
                  </a:schemeClr>
                </a:outerShdw>
              </a:effectLst>
            </a:endParaRPr>
          </a:p>
        </p:txBody>
      </p:sp>
      <p:sp>
        <p:nvSpPr>
          <p:cNvPr id="3" name="Content Placeholder 2"/>
          <p:cNvSpPr>
            <a:spLocks noGrp="1"/>
          </p:cNvSpPr>
          <p:nvPr>
            <p:ph sz="half" idx="1"/>
          </p:nvPr>
        </p:nvSpPr>
        <p:spPr>
          <a:xfrm>
            <a:off x="995470" y="1247915"/>
            <a:ext cx="3223137" cy="3710608"/>
          </a:xfrm>
        </p:spPr>
        <p:txBody>
          <a:bodyPr>
            <a:normAutofit fontScale="92500" lnSpcReduction="20000"/>
          </a:bodyPr>
          <a:lstStyle/>
          <a:p>
            <a:pPr>
              <a:spcBef>
                <a:spcPts val="600"/>
              </a:spcBef>
            </a:pPr>
            <a:r>
              <a:rPr lang="en-US" dirty="0" smtClean="0"/>
              <a:t>Economic</a:t>
            </a:r>
          </a:p>
          <a:p>
            <a:pPr lvl="1"/>
            <a:r>
              <a:rPr lang="en-US" dirty="0" smtClean="0"/>
              <a:t>Affected Industries:</a:t>
            </a:r>
          </a:p>
          <a:p>
            <a:pPr lvl="2"/>
            <a:r>
              <a:rPr lang="en-US" dirty="0" smtClean="0"/>
              <a:t>Gas, Steel, Glass, Rubber, Roads </a:t>
            </a:r>
            <a:r>
              <a:rPr lang="en-US" dirty="0" smtClean="0"/>
              <a:t>and T</a:t>
            </a:r>
            <a:r>
              <a:rPr lang="en-US" dirty="0" smtClean="0"/>
              <a:t>ravel</a:t>
            </a:r>
            <a:endParaRPr lang="en-US" dirty="0" smtClean="0"/>
          </a:p>
          <a:p>
            <a:pPr lvl="2"/>
            <a:r>
              <a:rPr lang="en-US" dirty="0" smtClean="0"/>
              <a:t>Replaced railroads</a:t>
            </a:r>
          </a:p>
          <a:p>
            <a:pPr>
              <a:spcBef>
                <a:spcPts val="600"/>
              </a:spcBef>
            </a:pPr>
            <a:r>
              <a:rPr lang="en-US" dirty="0" smtClean="0"/>
              <a:t>Social</a:t>
            </a:r>
          </a:p>
          <a:p>
            <a:pPr lvl="1"/>
            <a:r>
              <a:rPr lang="en-US" dirty="0" smtClean="0"/>
              <a:t>Independence for Women and Teens</a:t>
            </a:r>
          </a:p>
          <a:p>
            <a:pPr lvl="1"/>
            <a:r>
              <a:rPr lang="en-US" dirty="0" smtClean="0"/>
              <a:t>Shopping, travel, commuting</a:t>
            </a:r>
          </a:p>
          <a:p>
            <a:pPr>
              <a:spcBef>
                <a:spcPts val="600"/>
              </a:spcBef>
            </a:pPr>
            <a:r>
              <a:rPr lang="en-US" dirty="0" smtClean="0"/>
              <a:t>Cultural</a:t>
            </a:r>
          </a:p>
          <a:p>
            <a:pPr lvl="1"/>
            <a:r>
              <a:rPr lang="en-US" dirty="0" smtClean="0"/>
              <a:t>Iconic</a:t>
            </a:r>
            <a:endParaRPr lang="en-US" dirty="0"/>
          </a:p>
          <a:p>
            <a:pPr lvl="2"/>
            <a:r>
              <a:rPr lang="en-US" dirty="0" smtClean="0"/>
              <a:t>Advent of the “Big Three”</a:t>
            </a:r>
          </a:p>
          <a:p>
            <a:pPr lvl="3"/>
            <a:r>
              <a:rPr lang="en-US" dirty="0" smtClean="0"/>
              <a:t>Ford, GM, Chrysler</a:t>
            </a:r>
          </a:p>
        </p:txBody>
      </p:sp>
      <p:pic>
        <p:nvPicPr>
          <p:cNvPr id="6" name="Content Placeholder 5" descr="1928chev.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27153" r="-27153"/>
          <a:stretch>
            <a:fillRect/>
          </a:stretch>
        </p:blipFill>
        <p:spPr>
          <a:xfrm>
            <a:off x="3986701" y="55215"/>
            <a:ext cx="6003378" cy="5096617"/>
          </a:xfrm>
          <a:effectLst>
            <a:outerShdw blurRad="50800" dist="38100" dir="2700000" algn="tl" rotWithShape="0">
              <a:srgbClr val="000000">
                <a:alpha val="43000"/>
              </a:srgbClr>
            </a:outerShdw>
            <a:softEdge rad="63500"/>
          </a:effectLst>
        </p:spPr>
      </p:pic>
    </p:spTree>
    <p:extLst>
      <p:ext uri="{BB962C8B-B14F-4D97-AF65-F5344CB8AC3E}">
        <p14:creationId xmlns:p14="http://schemas.microsoft.com/office/powerpoint/2010/main" val="16486297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6" y="131167"/>
            <a:ext cx="7000046" cy="837080"/>
          </a:xfrm>
        </p:spPr>
        <p:txBody>
          <a:bodyPr/>
          <a:lstStyle/>
          <a:p>
            <a:r>
              <a:rPr lang="en-US" sz="3200" dirty="0" smtClean="0">
                <a:effectLst>
                  <a:outerShdw blurRad="50800" dist="38100" dir="2700000" algn="tl" rotWithShape="0">
                    <a:schemeClr val="bg2">
                      <a:alpha val="54000"/>
                    </a:schemeClr>
                  </a:outerShdw>
                </a:effectLst>
              </a:rPr>
              <a:t>Economic Problems</a:t>
            </a:r>
            <a:endParaRPr lang="en-US" sz="3200" dirty="0">
              <a:effectLst>
                <a:outerShdw blurRad="50800" dist="38100" dir="2700000" algn="tl" rotWithShape="0">
                  <a:schemeClr val="bg2">
                    <a:alpha val="54000"/>
                  </a:schemeClr>
                </a:outerShdw>
              </a:effectLst>
            </a:endParaRPr>
          </a:p>
        </p:txBody>
      </p:sp>
      <p:sp>
        <p:nvSpPr>
          <p:cNvPr id="3" name="Content Placeholder 2"/>
          <p:cNvSpPr>
            <a:spLocks noGrp="1"/>
          </p:cNvSpPr>
          <p:nvPr>
            <p:ph sz="half" idx="1"/>
          </p:nvPr>
        </p:nvSpPr>
        <p:spPr>
          <a:xfrm>
            <a:off x="642035" y="771643"/>
            <a:ext cx="3885785" cy="4242095"/>
          </a:xfrm>
        </p:spPr>
        <p:txBody>
          <a:bodyPr>
            <a:normAutofit fontScale="92500" lnSpcReduction="20000"/>
          </a:bodyPr>
          <a:lstStyle/>
          <a:p>
            <a:pPr>
              <a:spcBef>
                <a:spcPts val="600"/>
              </a:spcBef>
            </a:pPr>
            <a:r>
              <a:rPr lang="en-US" dirty="0" smtClean="0"/>
              <a:t>Farm Problems</a:t>
            </a:r>
          </a:p>
          <a:p>
            <a:pPr lvl="1"/>
            <a:r>
              <a:rPr lang="en-US" dirty="0" smtClean="0"/>
              <a:t>Post War Problems</a:t>
            </a:r>
          </a:p>
          <a:p>
            <a:pPr lvl="2"/>
            <a:r>
              <a:rPr lang="en-US" dirty="0" smtClean="0"/>
              <a:t>Massive debt</a:t>
            </a:r>
          </a:p>
          <a:p>
            <a:pPr lvl="2"/>
            <a:r>
              <a:rPr lang="en-US" dirty="0" smtClean="0"/>
              <a:t>Although new technology increased production, issues with prices and loans not addressed</a:t>
            </a:r>
          </a:p>
          <a:p>
            <a:r>
              <a:rPr lang="en-US" dirty="0" smtClean="0"/>
              <a:t>Labor Problems</a:t>
            </a:r>
          </a:p>
          <a:p>
            <a:pPr lvl="1"/>
            <a:r>
              <a:rPr lang="en-US" dirty="0" smtClean="0"/>
              <a:t>Declining union membership</a:t>
            </a:r>
          </a:p>
          <a:p>
            <a:pPr lvl="2"/>
            <a:r>
              <a:rPr lang="en-US" dirty="0" smtClean="0"/>
              <a:t>Result of welfare capitalism and association of unions with socialism</a:t>
            </a:r>
          </a:p>
          <a:p>
            <a:pPr lvl="1"/>
            <a:r>
              <a:rPr lang="en-US" dirty="0" smtClean="0"/>
              <a:t>Ineffectiveness of strikes</a:t>
            </a:r>
          </a:p>
          <a:p>
            <a:pPr lvl="2"/>
            <a:r>
              <a:rPr lang="en-US" dirty="0" smtClean="0"/>
              <a:t>United Mine Workers (John L. Lewis)</a:t>
            </a:r>
          </a:p>
          <a:p>
            <a:pPr lvl="2"/>
            <a:r>
              <a:rPr lang="en-US" dirty="0" smtClean="0"/>
              <a:t>Conservative court injunctions</a:t>
            </a:r>
          </a:p>
        </p:txBody>
      </p:sp>
      <p:pic>
        <p:nvPicPr>
          <p:cNvPr id="5" name="Content Placeholder 4" descr="UMW1919.pn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25777" r="-25777"/>
          <a:stretch>
            <a:fillRect/>
          </a:stretch>
        </p:blipFill>
        <p:spPr>
          <a:xfrm>
            <a:off x="3880834" y="661213"/>
            <a:ext cx="4996824" cy="4242095"/>
          </a:xfrm>
          <a:effectLst>
            <a:outerShdw blurRad="50800" dist="38100" dir="2700000" algn="tl" rotWithShape="0">
              <a:srgbClr val="000000">
                <a:alpha val="43000"/>
              </a:srgbClr>
            </a:outerShdw>
            <a:softEdge rad="25400"/>
          </a:effectLst>
        </p:spPr>
      </p:pic>
    </p:spTree>
    <p:extLst>
      <p:ext uri="{BB962C8B-B14F-4D97-AF65-F5344CB8AC3E}">
        <p14:creationId xmlns:p14="http://schemas.microsoft.com/office/powerpoint/2010/main" val="23758576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 New Culture</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Text Placeholder 2"/>
          <p:cNvSpPr>
            <a:spLocks noGrp="1"/>
          </p:cNvSpPr>
          <p:nvPr>
            <p:ph type="body" idx="1"/>
          </p:nvPr>
        </p:nvSpPr>
        <p:spPr/>
        <p:txBody>
          <a:bodyPr>
            <a:normAutofit/>
          </a:bodyPr>
          <a:lstStyle/>
          <a:p>
            <a:r>
              <a:rPr lang="en-US" sz="2000" dirty="0" smtClean="0">
                <a:effectLst>
                  <a:outerShdw blurRad="50800" dist="38100" dir="2700000" algn="tl" rotWithShape="0">
                    <a:schemeClr val="bg2">
                      <a:lumMod val="50000"/>
                      <a:alpha val="43000"/>
                    </a:schemeClr>
                  </a:outerShdw>
                </a:effectLst>
              </a:rPr>
              <a:t>Social and Cultural Developments of the “Jazz Age”</a:t>
            </a:r>
            <a:endParaRPr lang="en-US" sz="2000" dirty="0">
              <a:effectLst>
                <a:outerShdw blurRad="50800" dist="38100" dir="2700000" algn="tl" rotWithShape="0">
                  <a:schemeClr val="bg2">
                    <a:lumMod val="50000"/>
                    <a:alpha val="43000"/>
                  </a:schemeClr>
                </a:outerShdw>
              </a:effectLst>
            </a:endParaRPr>
          </a:p>
        </p:txBody>
      </p:sp>
    </p:spTree>
    <p:extLst>
      <p:ext uri="{BB962C8B-B14F-4D97-AF65-F5344CB8AC3E}">
        <p14:creationId xmlns:p14="http://schemas.microsoft.com/office/powerpoint/2010/main" val="13324948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253999"/>
            <a:ext cx="7276133" cy="714247"/>
          </a:xfrm>
        </p:spPr>
        <p:txBody>
          <a:bodyPr/>
          <a:lstStyle/>
          <a:p>
            <a:r>
              <a:rPr lang="en-US" sz="3200" dirty="0" smtClean="0">
                <a:effectLst>
                  <a:outerShdw blurRad="50800" dist="38100" dir="2700000" algn="tl" rotWithShape="0">
                    <a:schemeClr val="bg2">
                      <a:alpha val="54000"/>
                    </a:schemeClr>
                  </a:outerShdw>
                </a:effectLst>
              </a:rPr>
              <a:t>Causes</a:t>
            </a:r>
            <a:endParaRPr lang="en-US" sz="3200" dirty="0">
              <a:effectLst>
                <a:outerShdw blurRad="50800" dist="38100" dir="2700000" algn="tl" rotWithShape="0">
                  <a:schemeClr val="bg2">
                    <a:alpha val="54000"/>
                  </a:schemeClr>
                </a:outerShdw>
              </a:effectLst>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180510247"/>
              </p:ext>
            </p:extLst>
          </p:nvPr>
        </p:nvGraphicFramePr>
        <p:xfrm>
          <a:off x="1" y="77304"/>
          <a:ext cx="9144000" cy="4980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633301" y="4152346"/>
            <a:ext cx="1568174" cy="338554"/>
          </a:xfrm>
          <a:prstGeom prst="rect">
            <a:avLst/>
          </a:prstGeom>
          <a:noFill/>
        </p:spPr>
        <p:txBody>
          <a:bodyPr wrap="square" rtlCol="0">
            <a:spAutoFit/>
          </a:bodyPr>
          <a:lstStyle/>
          <a:p>
            <a:pPr lvl="0" algn="ctr"/>
            <a:r>
              <a:rPr lang="en-US" sz="1600" b="1" dirty="0" smtClean="0">
                <a:solidFill>
                  <a:schemeClr val="bg1"/>
                </a:solidFill>
              </a:rPr>
              <a:t>Entertainment</a:t>
            </a:r>
            <a:endParaRPr lang="en-US" sz="1600" b="1" dirty="0">
              <a:solidFill>
                <a:schemeClr val="bg1"/>
              </a:solidFill>
            </a:endParaRPr>
          </a:p>
        </p:txBody>
      </p:sp>
    </p:spTree>
    <p:extLst>
      <p:ext uri="{BB962C8B-B14F-4D97-AF65-F5344CB8AC3E}">
        <p14:creationId xmlns:p14="http://schemas.microsoft.com/office/powerpoint/2010/main" val="5272790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6" y="131167"/>
            <a:ext cx="7000046" cy="837080"/>
          </a:xfrm>
        </p:spPr>
        <p:txBody>
          <a:bodyPr/>
          <a:lstStyle/>
          <a:p>
            <a:r>
              <a:rPr lang="en-US" sz="3200" dirty="0" smtClean="0">
                <a:effectLst>
                  <a:outerShdw blurRad="50800" dist="38100" dir="2700000" algn="tl" rotWithShape="0">
                    <a:schemeClr val="bg2">
                      <a:alpha val="54000"/>
                    </a:schemeClr>
                  </a:outerShdw>
                </a:effectLst>
              </a:rPr>
              <a:t>Entertainment</a:t>
            </a:r>
            <a:endParaRPr lang="en-US" sz="3200" dirty="0">
              <a:effectLst>
                <a:outerShdw blurRad="50800" dist="38100" dir="2700000" algn="tl" rotWithShape="0">
                  <a:schemeClr val="bg2">
                    <a:alpha val="54000"/>
                  </a:schemeClr>
                </a:outerShdw>
              </a:effectLst>
            </a:endParaRPr>
          </a:p>
        </p:txBody>
      </p:sp>
      <p:sp>
        <p:nvSpPr>
          <p:cNvPr id="3" name="Content Placeholder 2"/>
          <p:cNvSpPr>
            <a:spLocks noGrp="1"/>
          </p:cNvSpPr>
          <p:nvPr>
            <p:ph sz="half" idx="1"/>
          </p:nvPr>
        </p:nvSpPr>
        <p:spPr>
          <a:xfrm>
            <a:off x="642036" y="771643"/>
            <a:ext cx="3148914" cy="4242095"/>
          </a:xfrm>
        </p:spPr>
        <p:txBody>
          <a:bodyPr>
            <a:normAutofit fontScale="77500" lnSpcReduction="20000"/>
          </a:bodyPr>
          <a:lstStyle/>
          <a:p>
            <a:pPr>
              <a:spcBef>
                <a:spcPts val="600"/>
              </a:spcBef>
            </a:pPr>
            <a:r>
              <a:rPr lang="en-US" dirty="0" smtClean="0"/>
              <a:t>The Radio (1920)</a:t>
            </a:r>
          </a:p>
          <a:p>
            <a:pPr lvl="1"/>
            <a:r>
              <a:rPr lang="en-US" dirty="0" smtClean="0"/>
              <a:t>National Syndication</a:t>
            </a:r>
          </a:p>
          <a:p>
            <a:pPr lvl="2"/>
            <a:r>
              <a:rPr lang="en-US" dirty="0" smtClean="0"/>
              <a:t>NBC (1924)</a:t>
            </a:r>
          </a:p>
          <a:p>
            <a:pPr lvl="2"/>
            <a:r>
              <a:rPr lang="en-US" dirty="0" smtClean="0"/>
              <a:t>CBS (1927)</a:t>
            </a:r>
          </a:p>
          <a:p>
            <a:pPr lvl="2"/>
            <a:r>
              <a:rPr lang="en-US" dirty="0" smtClean="0"/>
              <a:t>Promoted Uniformity and Advertising</a:t>
            </a:r>
          </a:p>
          <a:p>
            <a:r>
              <a:rPr lang="en-US" dirty="0" smtClean="0"/>
              <a:t>Hollywood</a:t>
            </a:r>
          </a:p>
          <a:p>
            <a:pPr lvl="1"/>
            <a:r>
              <a:rPr lang="en-US" dirty="0" smtClean="0"/>
              <a:t>“Talkies” (</a:t>
            </a:r>
            <a:r>
              <a:rPr lang="en-US" i="1" dirty="0" smtClean="0"/>
              <a:t>Jazz Singer</a:t>
            </a:r>
            <a:r>
              <a:rPr lang="en-US" dirty="0" smtClean="0"/>
              <a:t>, 1927)</a:t>
            </a:r>
          </a:p>
          <a:p>
            <a:pPr lvl="1"/>
            <a:r>
              <a:rPr lang="en-US" dirty="0" smtClean="0"/>
              <a:t>“Movie Stars”</a:t>
            </a:r>
          </a:p>
          <a:p>
            <a:pPr lvl="2"/>
            <a:r>
              <a:rPr lang="en-US" dirty="0" smtClean="0"/>
              <a:t>Chaplin, </a:t>
            </a:r>
            <a:r>
              <a:rPr lang="en-US" dirty="0" err="1" smtClean="0"/>
              <a:t>Garbo</a:t>
            </a:r>
            <a:r>
              <a:rPr lang="en-US" dirty="0" smtClean="0"/>
              <a:t>, Valentino</a:t>
            </a:r>
          </a:p>
          <a:p>
            <a:pPr lvl="1"/>
            <a:r>
              <a:rPr lang="en-US" dirty="0" smtClean="0"/>
              <a:t>Movie “Palaces”</a:t>
            </a:r>
          </a:p>
          <a:p>
            <a:pPr lvl="2"/>
            <a:r>
              <a:rPr lang="en-US" dirty="0" smtClean="0"/>
              <a:t>80 million tickets weekly</a:t>
            </a:r>
          </a:p>
          <a:p>
            <a:r>
              <a:rPr lang="en-US" dirty="0" smtClean="0"/>
              <a:t>Popular Heroes</a:t>
            </a:r>
          </a:p>
          <a:p>
            <a:pPr lvl="1"/>
            <a:r>
              <a:rPr lang="en-US" dirty="0" smtClean="0"/>
              <a:t>Sports: Dempsey, Ruth, Thorpe, Jones</a:t>
            </a:r>
          </a:p>
          <a:p>
            <a:pPr lvl="1"/>
            <a:r>
              <a:rPr lang="en-US" dirty="0" smtClean="0"/>
              <a:t>Aviation: Lindbergh, Earhart</a:t>
            </a:r>
          </a:p>
          <a:p>
            <a:pPr lvl="2"/>
            <a:endParaRPr lang="en-US" dirty="0" smtClean="0"/>
          </a:p>
        </p:txBody>
      </p:sp>
      <p:pic>
        <p:nvPicPr>
          <p:cNvPr id="6" name="Content Placeholder 5" descr="aag.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9853" r="9853"/>
          <a:stretch>
            <a:fillRect/>
          </a:stretch>
        </p:blipFill>
        <p:spPr>
          <a:xfrm>
            <a:off x="4377781" y="901989"/>
            <a:ext cx="4164293" cy="3535311"/>
          </a:xfrm>
        </p:spPr>
      </p:pic>
    </p:spTree>
    <p:extLst>
      <p:ext uri="{BB962C8B-B14F-4D97-AF65-F5344CB8AC3E}">
        <p14:creationId xmlns:p14="http://schemas.microsoft.com/office/powerpoint/2010/main" val="31682758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6" y="131167"/>
            <a:ext cx="7000046" cy="837080"/>
          </a:xfrm>
        </p:spPr>
        <p:txBody>
          <a:bodyPr/>
          <a:lstStyle/>
          <a:p>
            <a:r>
              <a:rPr lang="en-US" sz="3200" dirty="0" smtClean="0">
                <a:effectLst>
                  <a:outerShdw blurRad="50800" dist="38100" dir="2700000" algn="tl" rotWithShape="0">
                    <a:schemeClr val="bg2">
                      <a:alpha val="54000"/>
                    </a:schemeClr>
                  </a:outerShdw>
                </a:effectLst>
              </a:rPr>
              <a:t>Gender Roles, Family, and Education</a:t>
            </a:r>
            <a:endParaRPr lang="en-US" sz="3200" dirty="0">
              <a:effectLst>
                <a:outerShdw blurRad="50800" dist="38100" dir="2700000" algn="tl" rotWithShape="0">
                  <a:schemeClr val="bg2">
                    <a:alpha val="54000"/>
                  </a:schemeClr>
                </a:outerShdw>
              </a:effectLst>
            </a:endParaRPr>
          </a:p>
        </p:txBody>
      </p:sp>
      <p:sp>
        <p:nvSpPr>
          <p:cNvPr id="3" name="Content Placeholder 2"/>
          <p:cNvSpPr>
            <a:spLocks noGrp="1"/>
          </p:cNvSpPr>
          <p:nvPr>
            <p:ph sz="half" idx="1"/>
          </p:nvPr>
        </p:nvSpPr>
        <p:spPr>
          <a:xfrm>
            <a:off x="498466" y="738514"/>
            <a:ext cx="4228138" cy="4297312"/>
          </a:xfrm>
        </p:spPr>
        <p:txBody>
          <a:bodyPr>
            <a:normAutofit fontScale="77500" lnSpcReduction="20000"/>
          </a:bodyPr>
          <a:lstStyle/>
          <a:p>
            <a:pPr>
              <a:spcBef>
                <a:spcPts val="600"/>
              </a:spcBef>
            </a:pPr>
            <a:r>
              <a:rPr lang="en-US" dirty="0" smtClean="0"/>
              <a:t>Women at Home</a:t>
            </a:r>
          </a:p>
          <a:p>
            <a:pPr lvl="1"/>
            <a:r>
              <a:rPr lang="en-US" dirty="0" smtClean="0"/>
              <a:t>Gender roles reinforced</a:t>
            </a:r>
          </a:p>
          <a:p>
            <a:pPr lvl="2"/>
            <a:r>
              <a:rPr lang="en-US" dirty="0" smtClean="0"/>
              <a:t>New appliances didn’t change role of homemaker</a:t>
            </a:r>
          </a:p>
          <a:p>
            <a:pPr>
              <a:spcBef>
                <a:spcPts val="600"/>
              </a:spcBef>
            </a:pPr>
            <a:r>
              <a:rPr lang="en-US" dirty="0" smtClean="0"/>
              <a:t>Women in the Labor Force</a:t>
            </a:r>
          </a:p>
          <a:p>
            <a:pPr lvl="1"/>
            <a:r>
              <a:rPr lang="en-US" dirty="0" smtClean="0"/>
              <a:t>Following war, went back to largely clerical jobs</a:t>
            </a:r>
          </a:p>
          <a:p>
            <a:pPr lvl="2"/>
            <a:r>
              <a:rPr lang="en-US" dirty="0" smtClean="0"/>
              <a:t>Receiving lower wages than male counterparts</a:t>
            </a:r>
          </a:p>
          <a:p>
            <a:pPr>
              <a:spcBef>
                <a:spcPts val="600"/>
              </a:spcBef>
            </a:pPr>
            <a:r>
              <a:rPr lang="en-US" dirty="0" smtClean="0"/>
              <a:t>Revolution in Morals</a:t>
            </a:r>
          </a:p>
          <a:p>
            <a:pPr lvl="1"/>
            <a:r>
              <a:rPr lang="en-US" dirty="0" smtClean="0"/>
              <a:t>Psychology (Freud)</a:t>
            </a:r>
          </a:p>
          <a:p>
            <a:pPr lvl="1"/>
            <a:r>
              <a:rPr lang="en-US" dirty="0" smtClean="0"/>
              <a:t>Old </a:t>
            </a:r>
            <a:r>
              <a:rPr lang="en-US" dirty="0"/>
              <a:t>vs. New</a:t>
            </a:r>
          </a:p>
          <a:p>
            <a:pPr lvl="2"/>
            <a:r>
              <a:rPr lang="en-US" dirty="0"/>
              <a:t>Music, movies, fashion, </a:t>
            </a:r>
            <a:r>
              <a:rPr lang="en-US" dirty="0" smtClean="0"/>
              <a:t>smoking, sex</a:t>
            </a:r>
          </a:p>
          <a:p>
            <a:pPr lvl="1"/>
            <a:r>
              <a:rPr lang="en-US" dirty="0" smtClean="0"/>
              <a:t>Birth Control</a:t>
            </a:r>
          </a:p>
          <a:p>
            <a:pPr lvl="1"/>
            <a:r>
              <a:rPr lang="en-US" dirty="0" smtClean="0"/>
              <a:t>The “Flapper”</a:t>
            </a:r>
          </a:p>
          <a:p>
            <a:pPr lvl="1"/>
            <a:r>
              <a:rPr lang="en-US" dirty="0"/>
              <a:t>Marriage and Divorce </a:t>
            </a:r>
            <a:r>
              <a:rPr lang="en-US" dirty="0" smtClean="0"/>
              <a:t>Rates</a:t>
            </a:r>
          </a:p>
          <a:p>
            <a:pPr>
              <a:spcBef>
                <a:spcPts val="600"/>
              </a:spcBef>
            </a:pPr>
            <a:r>
              <a:rPr lang="en-US" dirty="0" smtClean="0"/>
              <a:t>Education</a:t>
            </a:r>
          </a:p>
          <a:p>
            <a:pPr lvl="1"/>
            <a:r>
              <a:rPr lang="en-US" dirty="0" smtClean="0"/>
              <a:t>Importance of schooling (high school: 25%)</a:t>
            </a:r>
          </a:p>
          <a:p>
            <a:pPr lvl="1"/>
            <a:r>
              <a:rPr lang="en-US" dirty="0" smtClean="0"/>
              <a:t>Path toward assimilation for immigrants</a:t>
            </a:r>
            <a:endParaRPr lang="en-US" dirty="0"/>
          </a:p>
          <a:p>
            <a:pPr lvl="1"/>
            <a:endParaRPr lang="en-US" dirty="0" smtClean="0"/>
          </a:p>
          <a:p>
            <a:pPr>
              <a:spcBef>
                <a:spcPts val="600"/>
              </a:spcBef>
            </a:pPr>
            <a:endParaRPr lang="en-US" dirty="0" smtClean="0"/>
          </a:p>
        </p:txBody>
      </p:sp>
      <p:pic>
        <p:nvPicPr>
          <p:cNvPr id="5" name="Content Placeholder 4" descr="92011061.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31041" r="-31041"/>
          <a:stretch>
            <a:fillRect/>
          </a:stretch>
        </p:blipFill>
        <p:spPr>
          <a:xfrm>
            <a:off x="3792496" y="655738"/>
            <a:ext cx="5260183" cy="4465676"/>
          </a:xfrm>
          <a:effectLst>
            <a:outerShdw blurRad="50800" dist="38100" dir="2700000" algn="tl" rotWithShape="0">
              <a:schemeClr val="accent1">
                <a:lumMod val="50000"/>
                <a:alpha val="43000"/>
              </a:schemeClr>
            </a:outerShdw>
            <a:softEdge rad="38100"/>
          </a:effectLst>
        </p:spPr>
      </p:pic>
    </p:spTree>
    <p:extLst>
      <p:ext uri="{BB962C8B-B14F-4D97-AF65-F5344CB8AC3E}">
        <p14:creationId xmlns:p14="http://schemas.microsoft.com/office/powerpoint/2010/main" val="19032176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6" y="64909"/>
            <a:ext cx="7000046" cy="837080"/>
          </a:xfrm>
        </p:spPr>
        <p:txBody>
          <a:bodyPr/>
          <a:lstStyle/>
          <a:p>
            <a:r>
              <a:rPr lang="en-US" dirty="0" smtClean="0">
                <a:effectLst>
                  <a:outerShdw blurRad="50800" dist="38100" dir="2700000" algn="tl" rotWithShape="0">
                    <a:schemeClr val="bg2">
                      <a:alpha val="54000"/>
                    </a:schemeClr>
                  </a:outerShdw>
                </a:effectLst>
              </a:rPr>
              <a:t>The Arts</a:t>
            </a:r>
            <a:endParaRPr lang="en-US" dirty="0">
              <a:effectLst>
                <a:outerShdw blurRad="50800" dist="38100" dir="2700000" algn="tl" rotWithShape="0">
                  <a:schemeClr val="bg2">
                    <a:alpha val="54000"/>
                  </a:schemeClr>
                </a:outerShdw>
              </a:effectLst>
            </a:endParaRPr>
          </a:p>
        </p:txBody>
      </p:sp>
      <p:sp>
        <p:nvSpPr>
          <p:cNvPr id="3" name="Content Placeholder 2"/>
          <p:cNvSpPr>
            <a:spLocks noGrp="1"/>
          </p:cNvSpPr>
          <p:nvPr>
            <p:ph sz="half" idx="1"/>
          </p:nvPr>
        </p:nvSpPr>
        <p:spPr>
          <a:xfrm>
            <a:off x="465337" y="716428"/>
            <a:ext cx="4228138" cy="4404986"/>
          </a:xfrm>
        </p:spPr>
        <p:txBody>
          <a:bodyPr>
            <a:normAutofit fontScale="92500" lnSpcReduction="20000"/>
          </a:bodyPr>
          <a:lstStyle/>
          <a:p>
            <a:pPr>
              <a:spcBef>
                <a:spcPts val="600"/>
              </a:spcBef>
            </a:pPr>
            <a:r>
              <a:rPr lang="en-US" dirty="0" smtClean="0"/>
              <a:t>Literature</a:t>
            </a:r>
          </a:p>
          <a:p>
            <a:pPr lvl="1"/>
            <a:r>
              <a:rPr lang="en-US" dirty="0" smtClean="0"/>
              <a:t>The “Lost Generation”</a:t>
            </a:r>
          </a:p>
          <a:p>
            <a:pPr lvl="2"/>
            <a:r>
              <a:rPr lang="en-US" dirty="0" smtClean="0"/>
              <a:t>American expatriates protesting mass </a:t>
            </a:r>
            <a:r>
              <a:rPr lang="en-US" dirty="0" smtClean="0"/>
              <a:t>culture/consumerism</a:t>
            </a:r>
            <a:endParaRPr lang="en-US" dirty="0" smtClean="0"/>
          </a:p>
          <a:p>
            <a:pPr lvl="2"/>
            <a:r>
              <a:rPr lang="en-US" dirty="0" smtClean="0"/>
              <a:t>Poets: T.S. Eliot, </a:t>
            </a:r>
            <a:r>
              <a:rPr lang="en-US" dirty="0" err="1" smtClean="0"/>
              <a:t>e.e</a:t>
            </a:r>
            <a:r>
              <a:rPr lang="en-US" dirty="0" smtClean="0"/>
              <a:t>. </a:t>
            </a:r>
            <a:r>
              <a:rPr lang="en-US" dirty="0" err="1" smtClean="0"/>
              <a:t>cummings</a:t>
            </a:r>
            <a:r>
              <a:rPr lang="en-US" dirty="0" smtClean="0"/>
              <a:t>, Ezra Pound</a:t>
            </a:r>
          </a:p>
          <a:p>
            <a:pPr lvl="2"/>
            <a:r>
              <a:rPr lang="en-US" dirty="0" smtClean="0"/>
              <a:t>Writers: F. Scott Fitzgerald, Ernest Hemingway, Sinclair Lewis</a:t>
            </a:r>
          </a:p>
          <a:p>
            <a:pPr lvl="3"/>
            <a:r>
              <a:rPr lang="en-US" dirty="0" smtClean="0"/>
              <a:t>Examples: </a:t>
            </a:r>
            <a:r>
              <a:rPr lang="en-US" i="1" dirty="0" smtClean="0"/>
              <a:t>The Great Gatsby</a:t>
            </a:r>
            <a:r>
              <a:rPr lang="en-US" dirty="0" smtClean="0"/>
              <a:t> (Fitzgerald); </a:t>
            </a:r>
            <a:r>
              <a:rPr lang="en-US" i="1" dirty="0" smtClean="0"/>
              <a:t>Babbitt</a:t>
            </a:r>
            <a:r>
              <a:rPr lang="en-US" dirty="0" smtClean="0"/>
              <a:t> and </a:t>
            </a:r>
            <a:r>
              <a:rPr lang="en-US" i="1" dirty="0" smtClean="0"/>
              <a:t>Main Street</a:t>
            </a:r>
            <a:r>
              <a:rPr lang="en-US" dirty="0" smtClean="0"/>
              <a:t> (Lewis)</a:t>
            </a:r>
          </a:p>
          <a:p>
            <a:pPr>
              <a:spcBef>
                <a:spcPts val="600"/>
              </a:spcBef>
            </a:pPr>
            <a:r>
              <a:rPr lang="en-US" dirty="0" smtClean="0"/>
              <a:t>Art </a:t>
            </a:r>
            <a:r>
              <a:rPr lang="en-US" dirty="0" smtClean="0"/>
              <a:t>and </a:t>
            </a:r>
            <a:r>
              <a:rPr lang="en-US" dirty="0" smtClean="0"/>
              <a:t>Architecture</a:t>
            </a:r>
          </a:p>
          <a:p>
            <a:pPr lvl="1"/>
            <a:r>
              <a:rPr lang="en-US" dirty="0" smtClean="0"/>
              <a:t>Art Deco</a:t>
            </a:r>
          </a:p>
          <a:p>
            <a:pPr lvl="1"/>
            <a:r>
              <a:rPr lang="en-US" dirty="0" smtClean="0"/>
              <a:t>Artists: Hopper, Wood, Benton</a:t>
            </a:r>
          </a:p>
          <a:p>
            <a:pPr>
              <a:spcBef>
                <a:spcPts val="600"/>
              </a:spcBef>
            </a:pPr>
            <a:r>
              <a:rPr lang="en-US" dirty="0"/>
              <a:t>M</a:t>
            </a:r>
            <a:r>
              <a:rPr lang="en-US" dirty="0" smtClean="0"/>
              <a:t>usical Theater</a:t>
            </a:r>
          </a:p>
          <a:p>
            <a:pPr lvl="1"/>
            <a:r>
              <a:rPr lang="en-US" i="1" dirty="0" smtClean="0"/>
              <a:t>Rhapsody in Blue</a:t>
            </a:r>
            <a:r>
              <a:rPr lang="en-US" dirty="0" smtClean="0"/>
              <a:t> and </a:t>
            </a:r>
            <a:r>
              <a:rPr lang="en-US" i="1" dirty="0" smtClean="0"/>
              <a:t>Porgy and Bess</a:t>
            </a:r>
            <a:r>
              <a:rPr lang="en-US" dirty="0" smtClean="0"/>
              <a:t> (Gershwin)</a:t>
            </a:r>
            <a:endParaRPr lang="en-US" i="1" dirty="0" smtClean="0"/>
          </a:p>
        </p:txBody>
      </p:sp>
      <p:pic>
        <p:nvPicPr>
          <p:cNvPr id="6" name="Content Placeholder 5" descr="le-dome-paris.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t="-18978" b="-18978"/>
          <a:stretch>
            <a:fillRect/>
          </a:stretch>
        </p:blipFill>
        <p:spPr>
          <a:xfrm>
            <a:off x="4693475" y="1846021"/>
            <a:ext cx="4340092" cy="3684557"/>
          </a:xfrm>
          <a:effectLst>
            <a:outerShdw blurRad="50800" dist="38100" dir="2700000" algn="tl" rotWithShape="0">
              <a:srgbClr val="000000">
                <a:alpha val="43000"/>
              </a:srgbClr>
            </a:outerShdw>
            <a:softEdge rad="25400"/>
          </a:effectLst>
        </p:spPr>
      </p:pic>
      <p:pic>
        <p:nvPicPr>
          <p:cNvPr id="7" name="Picture 6" descr="great_gatsby.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90921" y="356589"/>
            <a:ext cx="3345199" cy="1883023"/>
          </a:xfrm>
          <a:prstGeom prst="rect">
            <a:avLst/>
          </a:prstGeom>
          <a:effectLst>
            <a:outerShdw blurRad="50800" dist="38100" dir="2700000" algn="tl" rotWithShape="0">
              <a:srgbClr val="000000">
                <a:alpha val="43000"/>
              </a:srgbClr>
            </a:outerShdw>
            <a:softEdge rad="25400"/>
          </a:effectLst>
        </p:spPr>
      </p:pic>
    </p:spTree>
    <p:extLst>
      <p:ext uri="{BB962C8B-B14F-4D97-AF65-F5344CB8AC3E}">
        <p14:creationId xmlns:p14="http://schemas.microsoft.com/office/powerpoint/2010/main" val="28310681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523" y="473500"/>
            <a:ext cx="7668266" cy="837080"/>
          </a:xfrm>
        </p:spPr>
        <p:txBody>
          <a:bodyPr/>
          <a:lstStyle/>
          <a:p>
            <a:r>
              <a:rPr lang="en-US" b="1" dirty="0" smtClean="0">
                <a:effectLst>
                  <a:outerShdw blurRad="50800" dist="38100" dir="2700000" algn="tl" rotWithShape="0">
                    <a:srgbClr val="000000">
                      <a:alpha val="43000"/>
                    </a:srgbClr>
                  </a:outerShdw>
                </a:effectLst>
              </a:rPr>
              <a:t>Themes of the “Roaring Twenties”</a:t>
            </a:r>
            <a:endParaRPr lang="en-US" b="1" dirty="0">
              <a:effectLst>
                <a:outerShdw blurRad="50800" dist="38100" dir="2700000" algn="tl" rotWithShape="0">
                  <a:srgbClr val="000000">
                    <a:alpha val="43000"/>
                  </a:srgbClr>
                </a:outerShdw>
              </a:effectLst>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326056273"/>
              </p:ext>
            </p:extLst>
          </p:nvPr>
        </p:nvGraphicFramePr>
        <p:xfrm>
          <a:off x="145083" y="1375463"/>
          <a:ext cx="8789091" cy="3649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34912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6" y="131167"/>
            <a:ext cx="7000046" cy="837080"/>
          </a:xfrm>
        </p:spPr>
        <p:txBody>
          <a:bodyPr/>
          <a:lstStyle/>
          <a:p>
            <a:r>
              <a:rPr lang="en-US" sz="3200" dirty="0" smtClean="0">
                <a:effectLst>
                  <a:outerShdw blurRad="50800" dist="38100" dir="2700000" algn="tl" rotWithShape="0">
                    <a:schemeClr val="bg2">
                      <a:alpha val="54000"/>
                    </a:schemeClr>
                  </a:outerShdw>
                </a:effectLst>
              </a:rPr>
              <a:t>The Harlem Renaissance</a:t>
            </a:r>
            <a:endParaRPr lang="en-US" sz="3200" dirty="0">
              <a:effectLst>
                <a:outerShdw blurRad="50800" dist="38100" dir="2700000" algn="tl" rotWithShape="0">
                  <a:schemeClr val="bg2">
                    <a:alpha val="54000"/>
                  </a:schemeClr>
                </a:outerShdw>
              </a:effectLst>
            </a:endParaRPr>
          </a:p>
        </p:txBody>
      </p:sp>
      <p:sp>
        <p:nvSpPr>
          <p:cNvPr id="3" name="Content Placeholder 2"/>
          <p:cNvSpPr>
            <a:spLocks noGrp="1"/>
          </p:cNvSpPr>
          <p:nvPr>
            <p:ph sz="half" idx="1"/>
          </p:nvPr>
        </p:nvSpPr>
        <p:spPr>
          <a:xfrm>
            <a:off x="476380" y="760600"/>
            <a:ext cx="4067065" cy="4297312"/>
          </a:xfrm>
        </p:spPr>
        <p:txBody>
          <a:bodyPr>
            <a:normAutofit fontScale="92500"/>
          </a:bodyPr>
          <a:lstStyle/>
          <a:p>
            <a:pPr>
              <a:spcBef>
                <a:spcPts val="600"/>
              </a:spcBef>
            </a:pPr>
            <a:r>
              <a:rPr lang="en-US" dirty="0" smtClean="0"/>
              <a:t>Migration of Jazz</a:t>
            </a:r>
          </a:p>
          <a:p>
            <a:pPr lvl="1"/>
            <a:r>
              <a:rPr lang="en-US" dirty="0" smtClean="0"/>
              <a:t>South (New Orleans) </a:t>
            </a:r>
            <a:r>
              <a:rPr lang="en-US" dirty="0" smtClean="0">
                <a:sym typeface="Wingdings"/>
              </a:rPr>
              <a:t> Up the River (St. Louis &amp; Chicago)  To the City (New York)</a:t>
            </a:r>
          </a:p>
          <a:p>
            <a:r>
              <a:rPr lang="en-US" dirty="0" smtClean="0">
                <a:sym typeface="Wingdings"/>
              </a:rPr>
              <a:t>Poets and Musicians</a:t>
            </a:r>
          </a:p>
          <a:p>
            <a:pPr lvl="1"/>
            <a:r>
              <a:rPr lang="en-US" dirty="0" err="1" smtClean="0">
                <a:sym typeface="Wingdings"/>
              </a:rPr>
              <a:t>Countee</a:t>
            </a:r>
            <a:r>
              <a:rPr lang="en-US" dirty="0" smtClean="0">
                <a:sym typeface="Wingdings"/>
              </a:rPr>
              <a:t> Cullen, Claude McKay, Langston Hughes, </a:t>
            </a:r>
            <a:r>
              <a:rPr lang="en-US" dirty="0" err="1" smtClean="0">
                <a:sym typeface="Wingdings"/>
              </a:rPr>
              <a:t>Zora</a:t>
            </a:r>
            <a:r>
              <a:rPr lang="en-US" dirty="0" smtClean="0">
                <a:sym typeface="Wingdings"/>
              </a:rPr>
              <a:t> Neale Hurston</a:t>
            </a:r>
          </a:p>
          <a:p>
            <a:pPr lvl="1"/>
            <a:r>
              <a:rPr lang="en-US" dirty="0" smtClean="0">
                <a:sym typeface="Wingdings"/>
              </a:rPr>
              <a:t>Duke Ellington, Louis Armstrong, Bessie Smith, Billie Holiday</a:t>
            </a:r>
          </a:p>
          <a:p>
            <a:r>
              <a:rPr lang="en-US" dirty="0" smtClean="0">
                <a:sym typeface="Wingdings"/>
              </a:rPr>
              <a:t>United Negro Improvement Association (1916)</a:t>
            </a:r>
          </a:p>
          <a:p>
            <a:pPr lvl="1"/>
            <a:r>
              <a:rPr lang="en-US" dirty="0" smtClean="0">
                <a:sym typeface="Wingdings"/>
              </a:rPr>
              <a:t>Marcus Garvey’s “Back to Africa Movement”</a:t>
            </a:r>
            <a:endParaRPr lang="en-US" dirty="0" smtClean="0"/>
          </a:p>
        </p:txBody>
      </p:sp>
      <p:pic>
        <p:nvPicPr>
          <p:cNvPr id="6" name="Content Placeholder 5" descr="22fa97_273b6355568598906f707b070b9b5fb5.jpg_1024.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t="-4009" b="-4009"/>
          <a:stretch>
            <a:fillRect/>
          </a:stretch>
        </p:blipFill>
        <p:spPr>
          <a:xfrm>
            <a:off x="4521359" y="1356951"/>
            <a:ext cx="4346556" cy="3690045"/>
          </a:xfrm>
        </p:spPr>
      </p:pic>
    </p:spTree>
    <p:extLst>
      <p:ext uri="{BB962C8B-B14F-4D97-AF65-F5344CB8AC3E}">
        <p14:creationId xmlns:p14="http://schemas.microsoft.com/office/powerpoint/2010/main" val="19786886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6" y="131167"/>
            <a:ext cx="7000046" cy="837080"/>
          </a:xfrm>
        </p:spPr>
        <p:txBody>
          <a:bodyPr/>
          <a:lstStyle/>
          <a:p>
            <a:r>
              <a:rPr lang="en-US" sz="3200" dirty="0" smtClean="0">
                <a:effectLst>
                  <a:outerShdw blurRad="50800" dist="38100" dir="2700000" algn="tl" rotWithShape="0">
                    <a:schemeClr val="bg2">
                      <a:alpha val="54000"/>
                    </a:schemeClr>
                  </a:outerShdw>
                </a:effectLst>
              </a:rPr>
              <a:t>Values in Conflict</a:t>
            </a:r>
            <a:endParaRPr lang="en-US" sz="3200" dirty="0">
              <a:effectLst>
                <a:outerShdw blurRad="50800" dist="38100" dir="2700000" algn="tl" rotWithShape="0">
                  <a:schemeClr val="bg2">
                    <a:alpha val="54000"/>
                  </a:schemeClr>
                </a:outerShdw>
              </a:effectLst>
            </a:endParaRPr>
          </a:p>
        </p:txBody>
      </p:sp>
      <p:sp>
        <p:nvSpPr>
          <p:cNvPr id="3" name="Content Placeholder 2"/>
          <p:cNvSpPr>
            <a:spLocks noGrp="1"/>
          </p:cNvSpPr>
          <p:nvPr>
            <p:ph sz="half" idx="1"/>
          </p:nvPr>
        </p:nvSpPr>
        <p:spPr>
          <a:xfrm>
            <a:off x="410122" y="882073"/>
            <a:ext cx="4067065" cy="4297312"/>
          </a:xfrm>
        </p:spPr>
        <p:txBody>
          <a:bodyPr>
            <a:normAutofit/>
          </a:bodyPr>
          <a:lstStyle/>
          <a:p>
            <a:pPr>
              <a:spcBef>
                <a:spcPts val="600"/>
              </a:spcBef>
            </a:pPr>
            <a:r>
              <a:rPr lang="en-US" dirty="0" smtClean="0"/>
              <a:t>Religion</a:t>
            </a:r>
          </a:p>
          <a:p>
            <a:pPr lvl="1"/>
            <a:r>
              <a:rPr lang="en-US" dirty="0" smtClean="0"/>
              <a:t>Modernism vs. Fundamentalism</a:t>
            </a:r>
          </a:p>
          <a:p>
            <a:pPr lvl="1"/>
            <a:r>
              <a:rPr lang="en-US" dirty="0" smtClean="0"/>
              <a:t>Manifestations:</a:t>
            </a:r>
          </a:p>
          <a:p>
            <a:pPr lvl="2"/>
            <a:r>
              <a:rPr lang="en-US" dirty="0" smtClean="0"/>
              <a:t>Revivalists</a:t>
            </a:r>
          </a:p>
          <a:p>
            <a:pPr lvl="3"/>
            <a:r>
              <a:rPr lang="en-US" dirty="0" smtClean="0"/>
              <a:t>Billy Sunday, Aimee </a:t>
            </a:r>
            <a:r>
              <a:rPr lang="en-US" dirty="0" err="1" smtClean="0"/>
              <a:t>Semple</a:t>
            </a:r>
            <a:r>
              <a:rPr lang="en-US" dirty="0" smtClean="0"/>
              <a:t> McPherson</a:t>
            </a:r>
          </a:p>
          <a:p>
            <a:r>
              <a:rPr lang="en-US" dirty="0" smtClean="0"/>
              <a:t>The Scopes “Monkey” Trial (Dayton, TN</a:t>
            </a:r>
            <a:r>
              <a:rPr lang="en-US" dirty="0"/>
              <a:t> </a:t>
            </a:r>
            <a:r>
              <a:rPr lang="en-US" dirty="0" smtClean="0"/>
              <a:t>- 1925)</a:t>
            </a:r>
          </a:p>
          <a:p>
            <a:pPr lvl="1"/>
            <a:r>
              <a:rPr lang="en-US" dirty="0" smtClean="0"/>
              <a:t>Evolution on Trial</a:t>
            </a:r>
          </a:p>
          <a:p>
            <a:pPr lvl="1"/>
            <a:r>
              <a:rPr lang="en-US" dirty="0" smtClean="0"/>
              <a:t>Clarence Darrow vs. </a:t>
            </a:r>
            <a:r>
              <a:rPr lang="en-US" dirty="0" smtClean="0"/>
              <a:t>William Jennings Bryan</a:t>
            </a:r>
            <a:endParaRPr lang="en-US" dirty="0" smtClean="0"/>
          </a:p>
          <a:p>
            <a:pPr lvl="1"/>
            <a:endParaRPr lang="en-US" dirty="0" smtClean="0"/>
          </a:p>
        </p:txBody>
      </p:sp>
      <p:pic>
        <p:nvPicPr>
          <p:cNvPr id="5" name="Sister Aimee Semple McPherson on Prohibition (1930's).mp4">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5"/>
          <a:stretch>
            <a:fillRect/>
          </a:stretch>
        </p:blipFill>
        <p:spPr>
          <a:xfrm>
            <a:off x="4334291" y="1071221"/>
            <a:ext cx="4352971" cy="3264728"/>
          </a:xfrm>
        </p:spPr>
      </p:pic>
    </p:spTree>
    <p:extLst>
      <p:ext uri="{BB962C8B-B14F-4D97-AF65-F5344CB8AC3E}">
        <p14:creationId xmlns:p14="http://schemas.microsoft.com/office/powerpoint/2010/main" val="1487160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 presetClass="mediacall" presetSubtype="0" fill="hold" nodeType="clickEffect">
                                  <p:stCondLst>
                                    <p:cond delay="0"/>
                                  </p:stCondLst>
                                  <p:childTnLst>
                                    <p:cmd type="call" cmd="togglePause">
                                      <p:cBhvr>
                                        <p:cTn id="39" dur="1" fill="hold"/>
                                        <p:tgtEl>
                                          <p:spTgt spid="5"/>
                                        </p:tgtEl>
                                      </p:cBhvr>
                                    </p:cmd>
                                  </p:childTnLst>
                                </p:cTn>
                              </p:par>
                            </p:childTnLst>
                          </p:cTn>
                        </p:par>
                      </p:childTnLst>
                    </p:cTn>
                  </p:par>
                </p:childTnLst>
              </p:cTn>
              <p:nextCondLst>
                <p:cond evt="onClick" delay="0">
                  <p:tgtEl>
                    <p:spTgt spid="5"/>
                  </p:tgtEl>
                </p:cond>
              </p:nextCondLst>
            </p:seq>
            <p:video>
              <p:cMediaNode vol="80000">
                <p:cTn id="40" fill="hold" display="0">
                  <p:stCondLst>
                    <p:cond delay="indefinite"/>
                  </p:stCondLst>
                </p:cTn>
                <p:tgtEl>
                  <p:spTgt spid="5"/>
                </p:tgtEl>
              </p:cMediaNode>
            </p:video>
          </p:childTnLst>
        </p:cTn>
      </p:par>
    </p:tnLst>
    <p:bldLst>
      <p:bldP spid="3" grpId="0"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6" y="131167"/>
            <a:ext cx="7000046" cy="837080"/>
          </a:xfrm>
        </p:spPr>
        <p:txBody>
          <a:bodyPr/>
          <a:lstStyle/>
          <a:p>
            <a:r>
              <a:rPr lang="en-US" sz="3200" dirty="0" smtClean="0">
                <a:effectLst>
                  <a:outerShdw blurRad="50800" dist="38100" dir="2700000" algn="tl" rotWithShape="0">
                    <a:schemeClr val="bg2">
                      <a:alpha val="54000"/>
                    </a:schemeClr>
                  </a:outerShdw>
                </a:effectLst>
              </a:rPr>
              <a:t>Views of the Scopes Trial</a:t>
            </a:r>
            <a:endParaRPr lang="en-US" sz="3200" dirty="0">
              <a:effectLst>
                <a:outerShdw blurRad="50800" dist="38100" dir="2700000" algn="tl" rotWithShape="0">
                  <a:schemeClr val="bg2">
                    <a:alpha val="54000"/>
                  </a:schemeClr>
                </a:outerShdw>
              </a:effectLst>
            </a:endParaRPr>
          </a:p>
        </p:txBody>
      </p:sp>
      <p:pic>
        <p:nvPicPr>
          <p:cNvPr id="7" name="Content Placeholder 6" descr="tumblr_mpq6dzYqds1r42ydao1_500.jpg"/>
          <p:cNvPicPr>
            <a:picLocks noGrp="1" noChangeAspect="1"/>
          </p:cNvPicPr>
          <p:nvPr>
            <p:ph sz="half" idx="1"/>
          </p:nvPr>
        </p:nvPicPr>
        <p:blipFill>
          <a:blip r:embed="rId3" cstate="email">
            <a:extLst>
              <a:ext uri="{28A0092B-C50C-407E-A947-70E740481C1C}">
                <a14:useLocalDpi xmlns:a14="http://schemas.microsoft.com/office/drawing/2010/main" val="0"/>
              </a:ext>
            </a:extLst>
          </a:blip>
          <a:srcRect l="-25214" r="-25214"/>
          <a:stretch>
            <a:fillRect/>
          </a:stretch>
        </p:blipFill>
        <p:spPr>
          <a:xfrm>
            <a:off x="3944032" y="968248"/>
            <a:ext cx="4795925" cy="3979232"/>
          </a:xfrm>
          <a:ln w="0">
            <a:noFill/>
          </a:ln>
          <a:effectLst>
            <a:glow rad="38100">
              <a:schemeClr val="tx1"/>
            </a:glow>
            <a:softEdge rad="25400"/>
          </a:effectLst>
        </p:spPr>
      </p:pic>
      <p:pic>
        <p:nvPicPr>
          <p:cNvPr id="6" name="Content Placeholder 5" descr="save-our-schools-cover-art-jpg.jpg"/>
          <p:cNvPicPr>
            <a:picLocks noGrp="1" noChangeAspect="1"/>
          </p:cNvPicPr>
          <p:nvPr>
            <p:ph sz="half" idx="2"/>
          </p:nvPr>
        </p:nvPicPr>
        <p:blipFill>
          <a:blip r:embed="rId4" cstate="email">
            <a:extLst>
              <a:ext uri="{28A0092B-C50C-407E-A947-70E740481C1C}">
                <a14:useLocalDpi xmlns:a14="http://schemas.microsoft.com/office/drawing/2010/main" val="0"/>
              </a:ext>
            </a:extLst>
          </a:blip>
          <a:srcRect l="-11305" r="-11305"/>
          <a:stretch>
            <a:fillRect/>
          </a:stretch>
        </p:blipFill>
        <p:spPr>
          <a:xfrm>
            <a:off x="0" y="968247"/>
            <a:ext cx="4687192" cy="3979231"/>
          </a:xfrm>
        </p:spPr>
      </p:pic>
    </p:spTree>
    <p:extLst>
      <p:ext uri="{BB962C8B-B14F-4D97-AF65-F5344CB8AC3E}">
        <p14:creationId xmlns:p14="http://schemas.microsoft.com/office/powerpoint/2010/main" val="36003330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6" y="131167"/>
            <a:ext cx="7000046" cy="837080"/>
          </a:xfrm>
        </p:spPr>
        <p:txBody>
          <a:bodyPr/>
          <a:lstStyle/>
          <a:p>
            <a:r>
              <a:rPr lang="en-US" sz="3200" dirty="0" smtClean="0">
                <a:effectLst>
                  <a:outerShdw blurRad="50800" dist="38100" dir="2700000" algn="tl" rotWithShape="0">
                    <a:schemeClr val="bg2">
                      <a:alpha val="54000"/>
                    </a:schemeClr>
                  </a:outerShdw>
                </a:effectLst>
              </a:rPr>
              <a:t>Prohibition</a:t>
            </a:r>
            <a:endParaRPr lang="en-US" sz="3200" dirty="0">
              <a:effectLst>
                <a:outerShdw blurRad="50800" dist="38100" dir="2700000" algn="tl" rotWithShape="0">
                  <a:schemeClr val="bg2">
                    <a:alpha val="54000"/>
                  </a:schemeClr>
                </a:outerShdw>
              </a:effectLst>
            </a:endParaRPr>
          </a:p>
        </p:txBody>
      </p:sp>
      <p:sp>
        <p:nvSpPr>
          <p:cNvPr id="3" name="Content Placeholder 2"/>
          <p:cNvSpPr>
            <a:spLocks noGrp="1"/>
          </p:cNvSpPr>
          <p:nvPr>
            <p:ph sz="half" idx="1"/>
          </p:nvPr>
        </p:nvSpPr>
        <p:spPr>
          <a:xfrm>
            <a:off x="470864" y="710625"/>
            <a:ext cx="4067065" cy="4297312"/>
          </a:xfrm>
        </p:spPr>
        <p:txBody>
          <a:bodyPr>
            <a:normAutofit fontScale="77500" lnSpcReduction="20000"/>
          </a:bodyPr>
          <a:lstStyle/>
          <a:p>
            <a:pPr>
              <a:spcBef>
                <a:spcPts val="600"/>
              </a:spcBef>
            </a:pPr>
            <a:r>
              <a:rPr lang="en-US" dirty="0" smtClean="0"/>
              <a:t>18</a:t>
            </a:r>
            <a:r>
              <a:rPr lang="en-US" baseline="30000" dirty="0" smtClean="0"/>
              <a:t>th</a:t>
            </a:r>
            <a:r>
              <a:rPr lang="en-US" dirty="0" smtClean="0"/>
              <a:t> Amendment (1919)</a:t>
            </a:r>
          </a:p>
          <a:p>
            <a:pPr lvl="1"/>
            <a:r>
              <a:rPr lang="en-US" dirty="0" smtClean="0"/>
              <a:t>Volstead </a:t>
            </a:r>
            <a:r>
              <a:rPr lang="en-US" dirty="0" smtClean="0"/>
              <a:t>Act (prohibited production, sale and consumption of alcohol)</a:t>
            </a:r>
            <a:endParaRPr lang="en-US" dirty="0" smtClean="0"/>
          </a:p>
          <a:p>
            <a:r>
              <a:rPr lang="en-US" dirty="0" smtClean="0"/>
              <a:t>Defying the Law</a:t>
            </a:r>
          </a:p>
          <a:p>
            <a:pPr lvl="1"/>
            <a:r>
              <a:rPr lang="en-US" dirty="0" smtClean="0"/>
              <a:t>Bootleggers and Speakeasies</a:t>
            </a:r>
          </a:p>
          <a:p>
            <a:pPr lvl="1"/>
            <a:r>
              <a:rPr lang="en-US" dirty="0" smtClean="0"/>
              <a:t>Organized Crime</a:t>
            </a:r>
          </a:p>
          <a:p>
            <a:pPr lvl="2"/>
            <a:r>
              <a:rPr lang="en-US" dirty="0" smtClean="0"/>
              <a:t>Al Capone</a:t>
            </a:r>
          </a:p>
          <a:p>
            <a:pPr lvl="1"/>
            <a:r>
              <a:rPr lang="en-US" dirty="0" smtClean="0"/>
              <a:t>Alcohol </a:t>
            </a:r>
            <a:r>
              <a:rPr lang="en-US" dirty="0" smtClean="0"/>
              <a:t>consumption </a:t>
            </a:r>
            <a:r>
              <a:rPr lang="en-US" dirty="0" smtClean="0"/>
              <a:t>actually increased in cities during Prohibition</a:t>
            </a:r>
          </a:p>
          <a:p>
            <a:r>
              <a:rPr lang="en-US" dirty="0" smtClean="0"/>
              <a:t>Political Discord and Repeal</a:t>
            </a:r>
          </a:p>
          <a:p>
            <a:pPr lvl="1"/>
            <a:r>
              <a:rPr lang="en-US" dirty="0" smtClean="0"/>
              <a:t>“Noble Experiment” created more problems than it solved</a:t>
            </a:r>
          </a:p>
          <a:p>
            <a:pPr lvl="2"/>
            <a:r>
              <a:rPr lang="en-US" dirty="0" smtClean="0"/>
              <a:t>Decline in overall alcoholism and alcohol-related deaths</a:t>
            </a:r>
          </a:p>
          <a:p>
            <a:pPr lvl="2"/>
            <a:r>
              <a:rPr lang="en-US" dirty="0" smtClean="0"/>
              <a:t>Increased criminal activity and other vices: prostitution, gambling, narcotics</a:t>
            </a:r>
          </a:p>
          <a:p>
            <a:pPr lvl="1"/>
            <a:r>
              <a:rPr lang="en-US" dirty="0" smtClean="0"/>
              <a:t>21</a:t>
            </a:r>
            <a:r>
              <a:rPr lang="en-US" baseline="30000" dirty="0" smtClean="0"/>
              <a:t>st</a:t>
            </a:r>
            <a:r>
              <a:rPr lang="en-US" dirty="0" smtClean="0"/>
              <a:t> Amendment (1933</a:t>
            </a:r>
            <a:r>
              <a:rPr lang="en-US" dirty="0" smtClean="0"/>
              <a:t>) – overturned 18</a:t>
            </a:r>
            <a:r>
              <a:rPr lang="en-US" baseline="30000" dirty="0" smtClean="0"/>
              <a:t>th</a:t>
            </a:r>
            <a:r>
              <a:rPr lang="en-US" dirty="0" smtClean="0"/>
              <a:t> </a:t>
            </a:r>
            <a:endParaRPr lang="en-US" dirty="0" smtClean="0"/>
          </a:p>
        </p:txBody>
      </p:sp>
      <p:pic>
        <p:nvPicPr>
          <p:cNvPr id="5" name="Content Placeholder 4" descr="lumber-truck-secret-moonshine-compartment.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t="-4009" b="-4009"/>
          <a:stretch>
            <a:fillRect/>
          </a:stretch>
        </p:blipFill>
        <p:spPr>
          <a:xfrm>
            <a:off x="4510316" y="935118"/>
            <a:ext cx="4466052" cy="3791492"/>
          </a:xfrm>
          <a:effectLst>
            <a:outerShdw blurRad="50800" dist="38100" dir="2700000" algn="tl" rotWithShape="0">
              <a:srgbClr val="000000">
                <a:alpha val="43000"/>
              </a:srgbClr>
            </a:outerShdw>
            <a:softEdge rad="25400"/>
          </a:effectLst>
        </p:spPr>
      </p:pic>
    </p:spTree>
    <p:extLst>
      <p:ext uri="{BB962C8B-B14F-4D97-AF65-F5344CB8AC3E}">
        <p14:creationId xmlns:p14="http://schemas.microsoft.com/office/powerpoint/2010/main" val="2241994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6" y="131167"/>
            <a:ext cx="7000046" cy="837080"/>
          </a:xfrm>
        </p:spPr>
        <p:txBody>
          <a:bodyPr/>
          <a:lstStyle/>
          <a:p>
            <a:r>
              <a:rPr lang="en-US" sz="3200" dirty="0" smtClean="0">
                <a:effectLst>
                  <a:outerShdw blurRad="50800" dist="38100" dir="2700000" algn="tl" rotWithShape="0">
                    <a:schemeClr val="bg2">
                      <a:alpha val="54000"/>
                    </a:schemeClr>
                  </a:outerShdw>
                </a:effectLst>
              </a:rPr>
              <a:t>Nativism</a:t>
            </a:r>
            <a:endParaRPr lang="en-US" sz="3200" dirty="0">
              <a:effectLst>
                <a:outerShdw blurRad="50800" dist="38100" dir="2700000" algn="tl" rotWithShape="0">
                  <a:schemeClr val="bg2">
                    <a:alpha val="54000"/>
                  </a:schemeClr>
                </a:outerShdw>
              </a:effectLst>
            </a:endParaRPr>
          </a:p>
        </p:txBody>
      </p:sp>
      <p:sp>
        <p:nvSpPr>
          <p:cNvPr id="3" name="Content Placeholder 2"/>
          <p:cNvSpPr>
            <a:spLocks noGrp="1"/>
          </p:cNvSpPr>
          <p:nvPr>
            <p:ph sz="half" idx="1"/>
          </p:nvPr>
        </p:nvSpPr>
        <p:spPr>
          <a:xfrm>
            <a:off x="730371" y="793729"/>
            <a:ext cx="3653886" cy="4297312"/>
          </a:xfrm>
        </p:spPr>
        <p:txBody>
          <a:bodyPr>
            <a:normAutofit fontScale="77500" lnSpcReduction="20000"/>
          </a:bodyPr>
          <a:lstStyle/>
          <a:p>
            <a:pPr>
              <a:spcBef>
                <a:spcPts val="600"/>
              </a:spcBef>
            </a:pPr>
            <a:r>
              <a:rPr lang="en-US" dirty="0" smtClean="0"/>
              <a:t>Government Policies</a:t>
            </a:r>
          </a:p>
          <a:p>
            <a:pPr lvl="1"/>
            <a:r>
              <a:rPr lang="en-US" dirty="0" smtClean="0"/>
              <a:t>Emergency Quota Act (1921)</a:t>
            </a:r>
          </a:p>
          <a:p>
            <a:pPr lvl="2"/>
            <a:r>
              <a:rPr lang="en-US" dirty="0" smtClean="0"/>
              <a:t>3% of 1910 Census</a:t>
            </a:r>
          </a:p>
          <a:p>
            <a:pPr lvl="1"/>
            <a:r>
              <a:rPr lang="en-US" dirty="0" smtClean="0"/>
              <a:t>1924 Immigration Act</a:t>
            </a:r>
          </a:p>
          <a:p>
            <a:pPr lvl="2"/>
            <a:r>
              <a:rPr lang="en-US" dirty="0" smtClean="0"/>
              <a:t>2% of 1890</a:t>
            </a:r>
          </a:p>
          <a:p>
            <a:pPr lvl="1"/>
            <a:r>
              <a:rPr lang="en-US" dirty="0" smtClean="0"/>
              <a:t>National Origins Act</a:t>
            </a:r>
          </a:p>
          <a:p>
            <a:pPr>
              <a:spcBef>
                <a:spcPts val="600"/>
              </a:spcBef>
            </a:pPr>
            <a:r>
              <a:rPr lang="en-US" dirty="0" smtClean="0"/>
              <a:t>Sacco and Vanzetti (1921)</a:t>
            </a:r>
          </a:p>
          <a:p>
            <a:pPr lvl="1"/>
            <a:r>
              <a:rPr lang="en-US" dirty="0" smtClean="0"/>
              <a:t>Sentenced to death</a:t>
            </a:r>
          </a:p>
          <a:p>
            <a:pPr>
              <a:spcBef>
                <a:spcPts val="600"/>
              </a:spcBef>
            </a:pPr>
            <a:r>
              <a:rPr lang="en-US" dirty="0" smtClean="0"/>
              <a:t>Rebirth of the KKK</a:t>
            </a:r>
          </a:p>
          <a:p>
            <a:pPr lvl="1"/>
            <a:r>
              <a:rPr lang="en-US" i="1" dirty="0" smtClean="0"/>
              <a:t>Birth of a Nation</a:t>
            </a:r>
            <a:r>
              <a:rPr lang="en-US" dirty="0" smtClean="0"/>
              <a:t> (D.W. Griffith, 1915)</a:t>
            </a:r>
          </a:p>
          <a:p>
            <a:pPr lvl="1"/>
            <a:r>
              <a:rPr lang="en-US" dirty="0" smtClean="0"/>
              <a:t>Over 5 million members by 1925</a:t>
            </a:r>
          </a:p>
          <a:p>
            <a:pPr lvl="1"/>
            <a:r>
              <a:rPr lang="en-US" dirty="0" smtClean="0"/>
              <a:t>Tactics:</a:t>
            </a:r>
          </a:p>
          <a:p>
            <a:pPr lvl="2"/>
            <a:r>
              <a:rPr lang="en-US" dirty="0" smtClean="0"/>
              <a:t>Targeted “Un-Americans”</a:t>
            </a:r>
          </a:p>
          <a:p>
            <a:pPr lvl="2"/>
            <a:r>
              <a:rPr lang="en-US" dirty="0" smtClean="0"/>
              <a:t>Violence and threats</a:t>
            </a:r>
          </a:p>
          <a:p>
            <a:pPr lvl="2"/>
            <a:r>
              <a:rPr lang="en-US" dirty="0" smtClean="0"/>
              <a:t>Political influence</a:t>
            </a:r>
          </a:p>
          <a:p>
            <a:pPr lvl="1"/>
            <a:r>
              <a:rPr lang="en-US" dirty="0" smtClean="0"/>
              <a:t>Decline:</a:t>
            </a:r>
          </a:p>
          <a:p>
            <a:pPr lvl="2"/>
            <a:r>
              <a:rPr lang="en-US" dirty="0" smtClean="0"/>
              <a:t>Fraud, corruption, and vice</a:t>
            </a:r>
          </a:p>
          <a:p>
            <a:pPr lvl="1"/>
            <a:endParaRPr lang="en-US" dirty="0" smtClean="0"/>
          </a:p>
        </p:txBody>
      </p:sp>
      <p:pic>
        <p:nvPicPr>
          <p:cNvPr id="6" name="Content Placeholder 5" descr="92285.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33632" r="-33632"/>
          <a:stretch>
            <a:fillRect/>
          </a:stretch>
        </p:blipFill>
        <p:spPr>
          <a:xfrm>
            <a:off x="3472226" y="528690"/>
            <a:ext cx="5296004" cy="4496087"/>
          </a:xfrm>
          <a:effectLst>
            <a:outerShdw blurRad="50800" dist="38100" dir="2700000" algn="tl" rotWithShape="0">
              <a:srgbClr val="000000">
                <a:alpha val="43000"/>
              </a:srgbClr>
            </a:outerShdw>
            <a:softEdge rad="25400"/>
          </a:effectLst>
        </p:spPr>
      </p:pic>
      <p:pic>
        <p:nvPicPr>
          <p:cNvPr id="7" name="Picture 6" descr="Klan.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17266" y="1520138"/>
            <a:ext cx="4739308" cy="3228558"/>
          </a:xfrm>
          <a:prstGeom prst="rect">
            <a:avLst/>
          </a:prstGeom>
          <a:effectLst>
            <a:outerShdw blurRad="50800" dist="38100" dir="2700000" algn="tl" rotWithShape="0">
              <a:srgbClr val="000000">
                <a:alpha val="43000"/>
              </a:srgbClr>
            </a:outerShdw>
            <a:softEdge rad="50800"/>
          </a:effectLst>
        </p:spPr>
      </p:pic>
    </p:spTree>
    <p:extLst>
      <p:ext uri="{BB962C8B-B14F-4D97-AF65-F5344CB8AC3E}">
        <p14:creationId xmlns:p14="http://schemas.microsoft.com/office/powerpoint/2010/main" val="41411776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American Foreign Policy</a:t>
            </a:r>
            <a:endPar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Text Placeholder 2"/>
          <p:cNvSpPr>
            <a:spLocks noGrp="1"/>
          </p:cNvSpPr>
          <p:nvPr>
            <p:ph type="body" idx="1"/>
          </p:nvPr>
        </p:nvSpPr>
        <p:spPr/>
        <p:txBody>
          <a:bodyPr>
            <a:normAutofit/>
          </a:bodyPr>
          <a:lstStyle/>
          <a:p>
            <a:r>
              <a:rPr lang="en-US" sz="2400" dirty="0" smtClean="0">
                <a:effectLst>
                  <a:outerShdw blurRad="50800" dist="38100" dir="2700000" algn="tl" rotWithShape="0">
                    <a:schemeClr val="tx2">
                      <a:lumMod val="90000"/>
                      <a:lumOff val="10000"/>
                      <a:alpha val="43000"/>
                    </a:schemeClr>
                  </a:outerShdw>
                </a:effectLst>
              </a:rPr>
              <a:t>The Fiction of Isolation and the Emergence of a World Power</a:t>
            </a:r>
            <a:endParaRPr lang="en-US" sz="2400" dirty="0">
              <a:effectLst>
                <a:outerShdw blurRad="50800" dist="38100" dir="2700000" algn="tl" rotWithShape="0">
                  <a:schemeClr val="tx2">
                    <a:lumMod val="90000"/>
                    <a:lumOff val="10000"/>
                    <a:alpha val="43000"/>
                  </a:schemeClr>
                </a:outerShdw>
              </a:effectLst>
            </a:endParaRPr>
          </a:p>
        </p:txBody>
      </p:sp>
    </p:spTree>
    <p:extLst>
      <p:ext uri="{BB962C8B-B14F-4D97-AF65-F5344CB8AC3E}">
        <p14:creationId xmlns:p14="http://schemas.microsoft.com/office/powerpoint/2010/main" val="35286920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6" y="131167"/>
            <a:ext cx="7000046" cy="837080"/>
          </a:xfrm>
        </p:spPr>
        <p:txBody>
          <a:bodyPr/>
          <a:lstStyle/>
          <a:p>
            <a:r>
              <a:rPr lang="en-US" sz="3200" dirty="0" smtClean="0">
                <a:effectLst>
                  <a:outerShdw blurRad="50800" dist="38100" dir="2700000" algn="tl" rotWithShape="0">
                    <a:schemeClr val="bg2">
                      <a:alpha val="54000"/>
                    </a:schemeClr>
                  </a:outerShdw>
                </a:effectLst>
              </a:rPr>
              <a:t>Disarmament and Peace</a:t>
            </a:r>
            <a:endParaRPr lang="en-US" sz="3200" dirty="0">
              <a:effectLst>
                <a:outerShdw blurRad="50800" dist="38100" dir="2700000" algn="tl" rotWithShape="0">
                  <a:schemeClr val="bg2">
                    <a:alpha val="54000"/>
                  </a:schemeClr>
                </a:outerShdw>
              </a:effectLst>
            </a:endParaRPr>
          </a:p>
        </p:txBody>
      </p:sp>
      <p:sp>
        <p:nvSpPr>
          <p:cNvPr id="3" name="Content Placeholder 2"/>
          <p:cNvSpPr>
            <a:spLocks noGrp="1"/>
          </p:cNvSpPr>
          <p:nvPr>
            <p:ph sz="half" idx="1"/>
          </p:nvPr>
        </p:nvSpPr>
        <p:spPr>
          <a:xfrm>
            <a:off x="630984" y="793729"/>
            <a:ext cx="3653886" cy="4297312"/>
          </a:xfrm>
        </p:spPr>
        <p:txBody>
          <a:bodyPr>
            <a:normAutofit fontScale="92500" lnSpcReduction="10000"/>
          </a:bodyPr>
          <a:lstStyle/>
          <a:p>
            <a:pPr>
              <a:spcBef>
                <a:spcPts val="600"/>
              </a:spcBef>
            </a:pPr>
            <a:r>
              <a:rPr lang="en-US" dirty="0" smtClean="0"/>
              <a:t>Washington Conference (1921)</a:t>
            </a:r>
          </a:p>
          <a:p>
            <a:pPr lvl="1"/>
            <a:r>
              <a:rPr lang="en-US" dirty="0" smtClean="0"/>
              <a:t>Five-Power Treaty</a:t>
            </a:r>
          </a:p>
          <a:p>
            <a:pPr lvl="1"/>
            <a:r>
              <a:rPr lang="en-US" dirty="0" smtClean="0"/>
              <a:t>Four-Power </a:t>
            </a:r>
            <a:r>
              <a:rPr lang="en-US" dirty="0" smtClean="0"/>
              <a:t>Treaty</a:t>
            </a:r>
          </a:p>
          <a:p>
            <a:pPr lvl="2"/>
            <a:r>
              <a:rPr lang="en-US" dirty="0" smtClean="0"/>
              <a:t>US, France, Great Britain, and Japan</a:t>
            </a:r>
          </a:p>
          <a:p>
            <a:pPr lvl="1"/>
            <a:r>
              <a:rPr lang="en-US" dirty="0" smtClean="0"/>
              <a:t>Nine-Power Treaty</a:t>
            </a:r>
          </a:p>
          <a:p>
            <a:pPr lvl="2"/>
            <a:r>
              <a:rPr lang="en-US" dirty="0" smtClean="0"/>
              <a:t>Respect Open Door Policy in China</a:t>
            </a:r>
          </a:p>
          <a:p>
            <a:r>
              <a:rPr lang="en-US" dirty="0" smtClean="0"/>
              <a:t>Kellogg-Briand Pact (1928)</a:t>
            </a:r>
          </a:p>
          <a:p>
            <a:pPr lvl="1"/>
            <a:r>
              <a:rPr lang="en-US" dirty="0" smtClean="0"/>
              <a:t>Outlawed use of war </a:t>
            </a:r>
            <a:r>
              <a:rPr lang="en-US" dirty="0" smtClean="0"/>
              <a:t>to achieve </a:t>
            </a:r>
            <a:r>
              <a:rPr lang="en-US" dirty="0" smtClean="0"/>
              <a:t>national goals</a:t>
            </a:r>
            <a:endParaRPr lang="en-US" dirty="0" smtClean="0"/>
          </a:p>
          <a:p>
            <a:pPr lvl="2"/>
            <a:r>
              <a:rPr lang="en-US" dirty="0" smtClean="0"/>
              <a:t>Ineffective: permitted defensive wars and failed to provide </a:t>
            </a:r>
            <a:r>
              <a:rPr lang="en-US" dirty="0" smtClean="0"/>
              <a:t>enforcement </a:t>
            </a:r>
            <a:endParaRPr lang="en-US" dirty="0" smtClean="0"/>
          </a:p>
        </p:txBody>
      </p:sp>
      <p:pic>
        <p:nvPicPr>
          <p:cNvPr id="5" name="Content Placeholder 4" descr="GS0122.jpg"/>
          <p:cNvPicPr>
            <a:picLocks noGrp="1" noChangeAspect="1"/>
          </p:cNvPicPr>
          <p:nvPr>
            <p:ph sz="half" idx="2"/>
          </p:nvPr>
        </p:nvPicPr>
        <p:blipFill>
          <a:blip r:embed="rId3">
            <a:extLst>
              <a:ext uri="{28A0092B-C50C-407E-A947-70E740481C1C}">
                <a14:useLocalDpi xmlns:a14="http://schemas.microsoft.com/office/drawing/2010/main" val="0"/>
              </a:ext>
            </a:extLst>
          </a:blip>
          <a:srcRect t="-9304" b="-9304"/>
          <a:stretch>
            <a:fillRect/>
          </a:stretch>
        </p:blipFill>
        <p:spPr>
          <a:xfrm>
            <a:off x="4306955" y="736344"/>
            <a:ext cx="4752235" cy="4034449"/>
          </a:xfrm>
          <a:effectLst>
            <a:outerShdw blurRad="50800" dist="38100" dir="2700000" algn="tl" rotWithShape="0">
              <a:srgbClr val="000000">
                <a:alpha val="43000"/>
              </a:srgbClr>
            </a:outerShdw>
            <a:softEdge rad="25400"/>
          </a:effectLst>
        </p:spPr>
      </p:pic>
    </p:spTree>
    <p:extLst>
      <p:ext uri="{BB962C8B-B14F-4D97-AF65-F5344CB8AC3E}">
        <p14:creationId xmlns:p14="http://schemas.microsoft.com/office/powerpoint/2010/main" val="26243799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6" y="131167"/>
            <a:ext cx="7000046" cy="837080"/>
          </a:xfrm>
        </p:spPr>
        <p:txBody>
          <a:bodyPr/>
          <a:lstStyle/>
          <a:p>
            <a:r>
              <a:rPr lang="en-US" sz="3200" dirty="0" smtClean="0">
                <a:effectLst>
                  <a:outerShdw blurRad="50800" dist="38100" dir="2700000" algn="tl" rotWithShape="0">
                    <a:schemeClr val="bg2">
                      <a:alpha val="54000"/>
                    </a:schemeClr>
                  </a:outerShdw>
                </a:effectLst>
              </a:rPr>
              <a:t>Business and Diplomacy</a:t>
            </a:r>
            <a:endParaRPr lang="en-US" sz="3200" dirty="0">
              <a:effectLst>
                <a:outerShdw blurRad="50800" dist="38100" dir="2700000" algn="tl" rotWithShape="0">
                  <a:schemeClr val="bg2">
                    <a:alpha val="54000"/>
                  </a:schemeClr>
                </a:outerShdw>
              </a:effectLst>
            </a:endParaRPr>
          </a:p>
        </p:txBody>
      </p:sp>
      <p:sp>
        <p:nvSpPr>
          <p:cNvPr id="3" name="Content Placeholder 2"/>
          <p:cNvSpPr>
            <a:spLocks noGrp="1"/>
          </p:cNvSpPr>
          <p:nvPr>
            <p:ph sz="half" idx="1"/>
          </p:nvPr>
        </p:nvSpPr>
        <p:spPr>
          <a:xfrm>
            <a:off x="498476" y="838728"/>
            <a:ext cx="4150843" cy="4297312"/>
          </a:xfrm>
        </p:spPr>
        <p:txBody>
          <a:bodyPr>
            <a:normAutofit fontScale="92500" lnSpcReduction="20000"/>
          </a:bodyPr>
          <a:lstStyle/>
          <a:p>
            <a:pPr>
              <a:spcBef>
                <a:spcPts val="600"/>
              </a:spcBef>
            </a:pPr>
            <a:r>
              <a:rPr lang="en-US" dirty="0" smtClean="0"/>
              <a:t>Latin America</a:t>
            </a:r>
          </a:p>
          <a:p>
            <a:pPr lvl="1"/>
            <a:r>
              <a:rPr lang="en-US" dirty="0" smtClean="0"/>
              <a:t>US </a:t>
            </a:r>
            <a:r>
              <a:rPr lang="en-US" dirty="0" smtClean="0"/>
              <a:t>oil investors in Mexico (1927)</a:t>
            </a:r>
          </a:p>
          <a:p>
            <a:pPr lvl="1"/>
            <a:r>
              <a:rPr lang="en-US" dirty="0" smtClean="0"/>
              <a:t>Troops sent to Nicaragua and Haiti, pulled from the Dominican Republic (1924)</a:t>
            </a:r>
          </a:p>
          <a:p>
            <a:pPr lvl="1"/>
            <a:r>
              <a:rPr lang="en-US" dirty="0" smtClean="0"/>
              <a:t>US investments </a:t>
            </a:r>
            <a:r>
              <a:rPr lang="en-US" dirty="0" smtClean="0"/>
              <a:t>doubled </a:t>
            </a:r>
            <a:r>
              <a:rPr lang="en-US" dirty="0" smtClean="0"/>
              <a:t>from 1919-1929</a:t>
            </a:r>
          </a:p>
          <a:p>
            <a:pPr>
              <a:spcBef>
                <a:spcPts val="600"/>
              </a:spcBef>
            </a:pPr>
            <a:r>
              <a:rPr lang="en-US" dirty="0" smtClean="0"/>
              <a:t>Middle East</a:t>
            </a:r>
          </a:p>
          <a:p>
            <a:pPr lvl="1"/>
            <a:r>
              <a:rPr lang="en-US" dirty="0" smtClean="0"/>
              <a:t>Negotiation for </a:t>
            </a:r>
            <a:r>
              <a:rPr lang="en-US" dirty="0" smtClean="0"/>
              <a:t>oil-drilling rights</a:t>
            </a:r>
          </a:p>
          <a:p>
            <a:pPr>
              <a:spcBef>
                <a:spcPts val="600"/>
              </a:spcBef>
            </a:pPr>
            <a:r>
              <a:rPr lang="en-US" dirty="0" smtClean="0"/>
              <a:t>Tariff Policy</a:t>
            </a:r>
          </a:p>
          <a:p>
            <a:pPr lvl="1"/>
            <a:r>
              <a:rPr lang="en-US" dirty="0" smtClean="0"/>
              <a:t>25% (</a:t>
            </a:r>
            <a:r>
              <a:rPr lang="en-US" dirty="0" err="1" smtClean="0"/>
              <a:t>Fordney</a:t>
            </a:r>
            <a:r>
              <a:rPr lang="en-US" dirty="0" err="1"/>
              <a:t>-</a:t>
            </a:r>
            <a:r>
              <a:rPr lang="en-US" dirty="0" err="1" smtClean="0"/>
              <a:t>McCumber</a:t>
            </a:r>
            <a:r>
              <a:rPr lang="en-US" dirty="0" smtClean="0"/>
              <a:t>)</a:t>
            </a:r>
          </a:p>
          <a:p>
            <a:pPr lvl="2"/>
            <a:r>
              <a:rPr lang="en-US" dirty="0" smtClean="0"/>
              <a:t>European nations retaliate with own tariffs</a:t>
            </a:r>
          </a:p>
          <a:p>
            <a:pPr>
              <a:spcBef>
                <a:spcPts val="600"/>
              </a:spcBef>
            </a:pPr>
            <a:r>
              <a:rPr lang="en-US" dirty="0" smtClean="0"/>
              <a:t>War Debts and Reparations</a:t>
            </a:r>
          </a:p>
          <a:p>
            <a:pPr lvl="1"/>
            <a:r>
              <a:rPr lang="en-US" dirty="0" smtClean="0"/>
              <a:t>Dawes Plan</a:t>
            </a:r>
          </a:p>
        </p:txBody>
      </p:sp>
      <p:pic>
        <p:nvPicPr>
          <p:cNvPr id="8" name="Content Placeholder 7" descr="732950812.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10044" r="-10044"/>
          <a:stretch>
            <a:fillRect/>
          </a:stretch>
        </p:blipFill>
        <p:spPr>
          <a:xfrm>
            <a:off x="4377791" y="860005"/>
            <a:ext cx="4840711" cy="4109562"/>
          </a:xfrm>
          <a:effectLst>
            <a:outerShdw blurRad="50800" dist="38100" dir="2700000" algn="tl" rotWithShape="0">
              <a:srgbClr val="000000">
                <a:alpha val="43000"/>
              </a:srgbClr>
            </a:outerShdw>
            <a:softEdge rad="63500"/>
          </a:effectLst>
        </p:spPr>
      </p:pic>
    </p:spTree>
    <p:extLst>
      <p:ext uri="{BB962C8B-B14F-4D97-AF65-F5344CB8AC3E}">
        <p14:creationId xmlns:p14="http://schemas.microsoft.com/office/powerpoint/2010/main" val="39596869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6" y="131167"/>
            <a:ext cx="7000046" cy="837080"/>
          </a:xfrm>
        </p:spPr>
        <p:txBody>
          <a:bodyPr/>
          <a:lstStyle/>
          <a:p>
            <a:r>
              <a:rPr lang="en-US" sz="3200" dirty="0" smtClean="0">
                <a:effectLst>
                  <a:outerShdw blurRad="50800" dist="38100" dir="2700000" algn="tl" rotWithShape="0">
                    <a:schemeClr val="bg2">
                      <a:alpha val="54000"/>
                    </a:schemeClr>
                  </a:outerShdw>
                </a:effectLst>
              </a:rPr>
              <a:t>Legacy of the “Roaring Twenties”</a:t>
            </a:r>
            <a:endParaRPr lang="en-US" sz="3200" dirty="0">
              <a:effectLst>
                <a:outerShdw blurRad="50800" dist="38100" dir="2700000" algn="tl" rotWithShape="0">
                  <a:schemeClr val="bg2">
                    <a:alpha val="54000"/>
                  </a:schemeClr>
                </a:outerShdw>
              </a:effectLst>
            </a:endParaRPr>
          </a:p>
        </p:txBody>
      </p:sp>
      <p:sp>
        <p:nvSpPr>
          <p:cNvPr id="3" name="Content Placeholder 2"/>
          <p:cNvSpPr>
            <a:spLocks noGrp="1"/>
          </p:cNvSpPr>
          <p:nvPr>
            <p:ph sz="half" idx="1"/>
          </p:nvPr>
        </p:nvSpPr>
        <p:spPr>
          <a:xfrm>
            <a:off x="907067" y="1279640"/>
            <a:ext cx="3808491" cy="3005228"/>
          </a:xfrm>
        </p:spPr>
        <p:txBody>
          <a:bodyPr>
            <a:normAutofit/>
          </a:bodyPr>
          <a:lstStyle/>
          <a:p>
            <a:pPr>
              <a:spcBef>
                <a:spcPts val="600"/>
              </a:spcBef>
            </a:pPr>
            <a:r>
              <a:rPr lang="en-US" dirty="0" smtClean="0"/>
              <a:t>New Technology and advances in the arts </a:t>
            </a:r>
            <a:r>
              <a:rPr lang="en-US" dirty="0" smtClean="0"/>
              <a:t>and </a:t>
            </a:r>
            <a:r>
              <a:rPr lang="en-US" dirty="0" smtClean="0"/>
              <a:t>entertainment lead to birth of a mass </a:t>
            </a:r>
            <a:r>
              <a:rPr lang="en-US" dirty="0" smtClean="0"/>
              <a:t>culture</a:t>
            </a:r>
            <a:endParaRPr lang="en-US" dirty="0" smtClean="0"/>
          </a:p>
          <a:p>
            <a:pPr>
              <a:spcBef>
                <a:spcPts val="600"/>
              </a:spcBef>
            </a:pPr>
            <a:r>
              <a:rPr lang="en-US" dirty="0" smtClean="0"/>
              <a:t>Xenophobia and disillusionment with war leads to nativism and </a:t>
            </a:r>
            <a:r>
              <a:rPr lang="en-US" dirty="0" smtClean="0"/>
              <a:t>isolation</a:t>
            </a:r>
            <a:endParaRPr lang="en-US" dirty="0" smtClean="0"/>
          </a:p>
          <a:p>
            <a:pPr>
              <a:spcBef>
                <a:spcPts val="600"/>
              </a:spcBef>
            </a:pPr>
            <a:r>
              <a:rPr lang="en-US" dirty="0" smtClean="0"/>
              <a:t>Consumerism and advertising, coupled with </a:t>
            </a:r>
            <a:r>
              <a:rPr lang="en-US" dirty="0" smtClean="0"/>
              <a:t>loose</a:t>
            </a:r>
            <a:r>
              <a:rPr lang="en-US" dirty="0" smtClean="0"/>
              <a:t> </a:t>
            </a:r>
            <a:r>
              <a:rPr lang="en-US" dirty="0" smtClean="0"/>
              <a:t>government regulation leads to economic boom </a:t>
            </a:r>
            <a:r>
              <a:rPr lang="en-US" dirty="0" smtClean="0"/>
              <a:t>(mostly false </a:t>
            </a:r>
            <a:r>
              <a:rPr lang="en-US" dirty="0" smtClean="0"/>
              <a:t>growth).</a:t>
            </a:r>
          </a:p>
        </p:txBody>
      </p:sp>
      <p:pic>
        <p:nvPicPr>
          <p:cNvPr id="5" name="Content Placeholder 4" descr="Chrysler_Building_a.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45446" r="-45446"/>
          <a:stretch>
            <a:fillRect/>
          </a:stretch>
        </p:blipFill>
        <p:spPr>
          <a:xfrm>
            <a:off x="3909391" y="760599"/>
            <a:ext cx="5075739" cy="4309091"/>
          </a:xfrm>
        </p:spPr>
      </p:pic>
    </p:spTree>
    <p:extLst>
      <p:ext uri="{BB962C8B-B14F-4D97-AF65-F5344CB8AC3E}">
        <p14:creationId xmlns:p14="http://schemas.microsoft.com/office/powerpoint/2010/main" val="3950548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175338"/>
            <a:ext cx="7556313" cy="1017361"/>
          </a:xfrm>
        </p:spPr>
        <p:txBody>
          <a:bodyPr/>
          <a:lstStyle/>
          <a:p>
            <a:r>
              <a:rPr lang="en-US" sz="2800" dirty="0" smtClean="0">
                <a:effectLst>
                  <a:outerShdw blurRad="50800" dist="38100" dir="2700000" algn="tl" rotWithShape="0">
                    <a:schemeClr val="bg2">
                      <a:alpha val="54000"/>
                    </a:schemeClr>
                  </a:outerShdw>
                </a:effectLst>
              </a:rPr>
              <a:t>Understanding the 1920’s by using the Streets of New York:</a:t>
            </a:r>
            <a:endParaRPr lang="en-US" sz="2800" dirty="0">
              <a:effectLst>
                <a:outerShdw blurRad="50800" dist="38100" dir="2700000" algn="tl" rotWithShape="0">
                  <a:schemeClr val="bg2">
                    <a:alpha val="54000"/>
                  </a:schemeClr>
                </a:outerShdw>
              </a:effectLs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50238080"/>
              </p:ext>
            </p:extLst>
          </p:nvPr>
        </p:nvGraphicFramePr>
        <p:xfrm>
          <a:off x="23605" y="1468783"/>
          <a:ext cx="9120395" cy="3589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58558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2700000" algn="tl" rotWithShape="0">
                    <a:schemeClr val="bg2">
                      <a:alpha val="54000"/>
                    </a:schemeClr>
                  </a:outerShdw>
                </a:effectLst>
              </a:rPr>
              <a:t>Essential Questions</a:t>
            </a:r>
            <a:endParaRPr lang="en-US" dirty="0">
              <a:effectLst>
                <a:outerShdw blurRad="50800" dist="38100" dir="2700000" algn="tl" rotWithShape="0">
                  <a:schemeClr val="bg2">
                    <a:alpha val="54000"/>
                  </a:schemeClr>
                </a:outerShdw>
              </a:effectLst>
            </a:endParaRPr>
          </a:p>
        </p:txBody>
      </p:sp>
      <p:sp>
        <p:nvSpPr>
          <p:cNvPr id="3" name="Content Placeholder 2"/>
          <p:cNvSpPr>
            <a:spLocks noGrp="1"/>
          </p:cNvSpPr>
          <p:nvPr>
            <p:ph sz="half" idx="1"/>
          </p:nvPr>
        </p:nvSpPr>
        <p:spPr>
          <a:xfrm>
            <a:off x="498518" y="1325217"/>
            <a:ext cx="3907830" cy="3269405"/>
          </a:xfrm>
        </p:spPr>
        <p:txBody>
          <a:bodyPr>
            <a:normAutofit/>
          </a:bodyPr>
          <a:lstStyle/>
          <a:p>
            <a:r>
              <a:rPr lang="en-US" dirty="0" smtClean="0"/>
              <a:t>The 1920’s were a period of new and changing attitudes on the one hand and traditional values and nostalgia on the other.  What led to this tension between old and new AND in what ways was the tension manifested?</a:t>
            </a:r>
          </a:p>
          <a:p>
            <a:r>
              <a:rPr lang="en-US" dirty="0" smtClean="0"/>
              <a:t>To what extent was American foreign policy during the 1920’s a continuation of past policy and to what extent was it a departure?</a:t>
            </a:r>
            <a:endParaRPr lang="en-US" dirty="0"/>
          </a:p>
        </p:txBody>
      </p:sp>
      <p:pic>
        <p:nvPicPr>
          <p:cNvPr id="5" name="Content Placeholder 4" descr="48167.jp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l="-30712" r="-30712"/>
          <a:stretch>
            <a:fillRect/>
          </a:stretch>
        </p:blipFill>
        <p:spPr>
          <a:xfrm>
            <a:off x="3931478" y="897460"/>
            <a:ext cx="4936433" cy="4190825"/>
          </a:xfrm>
          <a:effectLst>
            <a:outerShdw blurRad="50800" dist="38100" dir="2700000" algn="tl" rotWithShape="0">
              <a:srgbClr val="000000">
                <a:alpha val="43000"/>
              </a:srgbClr>
            </a:outerShdw>
            <a:softEdge rad="114300"/>
          </a:effectLst>
        </p:spPr>
      </p:pic>
    </p:spTree>
    <p:extLst>
      <p:ext uri="{BB962C8B-B14F-4D97-AF65-F5344CB8AC3E}">
        <p14:creationId xmlns:p14="http://schemas.microsoft.com/office/powerpoint/2010/main" val="28640661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2700000" algn="tl" rotWithShape="0">
                    <a:schemeClr val="bg2">
                      <a:alpha val="54000"/>
                    </a:schemeClr>
                  </a:outerShdw>
                </a:effectLst>
              </a:rPr>
              <a:t>Politics: Republican Control</a:t>
            </a:r>
            <a:endParaRPr lang="en-US" dirty="0">
              <a:effectLst>
                <a:outerShdw blurRad="50800" dist="38100" dir="2700000" algn="tl" rotWithShape="0">
                  <a:schemeClr val="bg2">
                    <a:alpha val="54000"/>
                  </a:schemeClr>
                </a:outerShdw>
              </a:effectLst>
            </a:endParaRPr>
          </a:p>
        </p:txBody>
      </p:sp>
      <p:sp>
        <p:nvSpPr>
          <p:cNvPr id="3" name="Content Placeholder 2"/>
          <p:cNvSpPr>
            <a:spLocks noGrp="1"/>
          </p:cNvSpPr>
          <p:nvPr>
            <p:ph sz="half" idx="1"/>
          </p:nvPr>
        </p:nvSpPr>
        <p:spPr>
          <a:xfrm>
            <a:off x="498518" y="1435648"/>
            <a:ext cx="3609656" cy="3048000"/>
          </a:xfrm>
        </p:spPr>
        <p:txBody>
          <a:bodyPr>
            <a:normAutofit/>
          </a:bodyPr>
          <a:lstStyle/>
          <a:p>
            <a:r>
              <a:rPr lang="en-US" dirty="0" smtClean="0"/>
              <a:t>Business Doctrine</a:t>
            </a:r>
          </a:p>
          <a:p>
            <a:pPr lvl="1"/>
            <a:r>
              <a:rPr lang="en-US" dirty="0" smtClean="0"/>
              <a:t>Calvin Coolidge: “The business of America is business”</a:t>
            </a:r>
          </a:p>
          <a:p>
            <a:pPr lvl="1"/>
            <a:r>
              <a:rPr lang="en-US" dirty="0" smtClean="0"/>
              <a:t>Weakening of Regulatory Agencies</a:t>
            </a:r>
          </a:p>
          <a:p>
            <a:pPr lvl="1"/>
            <a:r>
              <a:rPr lang="en-US" dirty="0" smtClean="0"/>
              <a:t>Business friendly administrations and Congress</a:t>
            </a:r>
          </a:p>
          <a:p>
            <a:pPr lvl="1"/>
            <a:r>
              <a:rPr lang="en-US" dirty="0" smtClean="0"/>
              <a:t>Sympathetic courts</a:t>
            </a:r>
          </a:p>
        </p:txBody>
      </p:sp>
      <p:pic>
        <p:nvPicPr>
          <p:cNvPr id="6" name="Content Placeholder 5" descr="mellon-coolidge-taft_smithsonian-regents_021127.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t="-2433" b="-2433"/>
          <a:stretch>
            <a:fillRect/>
          </a:stretch>
        </p:blipFill>
        <p:spPr>
          <a:xfrm>
            <a:off x="4108174" y="1027042"/>
            <a:ext cx="4649304" cy="3947066"/>
          </a:xfrm>
          <a:effectLst>
            <a:softEdge rad="101600"/>
          </a:effectLst>
        </p:spPr>
      </p:pic>
    </p:spTree>
    <p:extLst>
      <p:ext uri="{BB962C8B-B14F-4D97-AF65-F5344CB8AC3E}">
        <p14:creationId xmlns:p14="http://schemas.microsoft.com/office/powerpoint/2010/main" val="20468960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2700000" algn="tl" rotWithShape="0">
                    <a:schemeClr val="bg2">
                      <a:alpha val="54000"/>
                    </a:schemeClr>
                  </a:outerShdw>
                </a:effectLst>
              </a:rPr>
              <a:t>The Harding Administration</a:t>
            </a:r>
            <a:endParaRPr lang="en-US" dirty="0">
              <a:effectLst>
                <a:outerShdw blurRad="50800" dist="38100" dir="2700000" algn="tl" rotWithShape="0">
                  <a:schemeClr val="bg2">
                    <a:alpha val="54000"/>
                  </a:schemeClr>
                </a:outerShdw>
              </a:effectLst>
            </a:endParaRPr>
          </a:p>
        </p:txBody>
      </p:sp>
      <p:sp>
        <p:nvSpPr>
          <p:cNvPr id="3" name="Content Placeholder 2"/>
          <p:cNvSpPr>
            <a:spLocks noGrp="1"/>
          </p:cNvSpPr>
          <p:nvPr>
            <p:ph sz="half" idx="1"/>
          </p:nvPr>
        </p:nvSpPr>
        <p:spPr>
          <a:xfrm>
            <a:off x="498518" y="1093300"/>
            <a:ext cx="3907830" cy="3915057"/>
          </a:xfrm>
        </p:spPr>
        <p:txBody>
          <a:bodyPr>
            <a:normAutofit lnSpcReduction="10000"/>
          </a:bodyPr>
          <a:lstStyle/>
          <a:p>
            <a:pPr>
              <a:spcBef>
                <a:spcPts val="600"/>
              </a:spcBef>
            </a:pPr>
            <a:r>
              <a:rPr lang="en-US" dirty="0" smtClean="0"/>
              <a:t>A “Return to Normalcy”</a:t>
            </a:r>
          </a:p>
          <a:p>
            <a:pPr>
              <a:spcBef>
                <a:spcPts val="600"/>
              </a:spcBef>
            </a:pPr>
            <a:r>
              <a:rPr lang="en-US" dirty="0" smtClean="0"/>
              <a:t>The “Ohio Gang”</a:t>
            </a:r>
          </a:p>
          <a:p>
            <a:pPr>
              <a:spcBef>
                <a:spcPts val="600"/>
              </a:spcBef>
            </a:pPr>
            <a:r>
              <a:rPr lang="en-US" dirty="0" smtClean="0"/>
              <a:t>A Few Good Choices</a:t>
            </a:r>
          </a:p>
          <a:p>
            <a:pPr lvl="1"/>
            <a:r>
              <a:rPr lang="en-US" dirty="0" smtClean="0"/>
              <a:t>Hughes (Sec. State), Hoover (Commerce), Mellon (Treasury), Taft (SCOTUS)</a:t>
            </a:r>
          </a:p>
          <a:p>
            <a:pPr>
              <a:spcBef>
                <a:spcPts val="600"/>
              </a:spcBef>
            </a:pPr>
            <a:r>
              <a:rPr lang="en-US" dirty="0" smtClean="0"/>
              <a:t>Domestic Policy</a:t>
            </a:r>
          </a:p>
          <a:p>
            <a:pPr lvl="1"/>
            <a:r>
              <a:rPr lang="en-US" dirty="0" smtClean="0"/>
              <a:t>Reduced Income Tax</a:t>
            </a:r>
          </a:p>
          <a:p>
            <a:pPr lvl="1"/>
            <a:r>
              <a:rPr lang="en-US" dirty="0" smtClean="0"/>
              <a:t>Increased Tariff (</a:t>
            </a:r>
            <a:r>
              <a:rPr lang="en-US" dirty="0" err="1" smtClean="0"/>
              <a:t>Fordney-McCumber</a:t>
            </a:r>
            <a:r>
              <a:rPr lang="en-US" dirty="0" smtClean="0"/>
              <a:t>, 1922)</a:t>
            </a:r>
          </a:p>
          <a:p>
            <a:pPr lvl="1"/>
            <a:r>
              <a:rPr lang="en-US" dirty="0" smtClean="0"/>
              <a:t>Bureau of the Budget</a:t>
            </a:r>
          </a:p>
          <a:p>
            <a:pPr lvl="1"/>
            <a:r>
              <a:rPr lang="en-US" dirty="0" smtClean="0"/>
              <a:t>Pardoned </a:t>
            </a:r>
            <a:r>
              <a:rPr lang="en-US" dirty="0" smtClean="0"/>
              <a:t>socialist leader Eugene V. Debs</a:t>
            </a:r>
            <a:endParaRPr lang="en-US" dirty="0" smtClean="0"/>
          </a:p>
        </p:txBody>
      </p:sp>
      <p:pic>
        <p:nvPicPr>
          <p:cNvPr id="5" name="Content Placeholder 4" descr="FMTariff.pn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15632" r="-15632"/>
          <a:stretch>
            <a:fillRect/>
          </a:stretch>
        </p:blipFill>
        <p:spPr>
          <a:xfrm>
            <a:off x="3969181" y="1038085"/>
            <a:ext cx="4611601" cy="3915057"/>
          </a:xfrm>
          <a:effectLst>
            <a:outerShdw blurRad="50800" dist="38100" dir="2700000" algn="tl" rotWithShape="0">
              <a:srgbClr val="000000">
                <a:alpha val="43000"/>
              </a:srgbClr>
            </a:outerShdw>
            <a:softEdge rad="25400"/>
          </a:effectLst>
        </p:spPr>
      </p:pic>
    </p:spTree>
    <p:extLst>
      <p:ext uri="{BB962C8B-B14F-4D97-AF65-F5344CB8AC3E}">
        <p14:creationId xmlns:p14="http://schemas.microsoft.com/office/powerpoint/2010/main" val="40047101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50800" dist="38100" dir="2700000" algn="tl" rotWithShape="0">
                    <a:schemeClr val="bg2">
                      <a:alpha val="54000"/>
                    </a:schemeClr>
                  </a:outerShdw>
                </a:effectLst>
              </a:rPr>
              <a:t>The Downfall</a:t>
            </a:r>
            <a:endParaRPr lang="en-US" dirty="0">
              <a:effectLst>
                <a:outerShdw blurRad="50800" dist="38100" dir="2700000" algn="tl" rotWithShape="0">
                  <a:schemeClr val="bg2">
                    <a:alpha val="54000"/>
                  </a:schemeClr>
                </a:outerShdw>
              </a:effectLst>
            </a:endParaRPr>
          </a:p>
        </p:txBody>
      </p:sp>
      <p:sp>
        <p:nvSpPr>
          <p:cNvPr id="3" name="Content Placeholder 2"/>
          <p:cNvSpPr>
            <a:spLocks noGrp="1"/>
          </p:cNvSpPr>
          <p:nvPr>
            <p:ph sz="half" idx="1"/>
          </p:nvPr>
        </p:nvSpPr>
        <p:spPr>
          <a:xfrm>
            <a:off x="498518" y="1325217"/>
            <a:ext cx="3907830" cy="3269405"/>
          </a:xfrm>
        </p:spPr>
        <p:txBody>
          <a:bodyPr>
            <a:normAutofit/>
          </a:bodyPr>
          <a:lstStyle/>
          <a:p>
            <a:r>
              <a:rPr lang="en-US" dirty="0" smtClean="0"/>
              <a:t>A Few Bad Choices</a:t>
            </a:r>
          </a:p>
          <a:p>
            <a:pPr lvl="1"/>
            <a:r>
              <a:rPr lang="en-US" dirty="0" smtClean="0"/>
              <a:t>Albert B. Fall (Interior), Harry Daugherty (Attorney General)</a:t>
            </a:r>
          </a:p>
          <a:p>
            <a:r>
              <a:rPr lang="en-US" dirty="0" smtClean="0"/>
              <a:t>Scandals</a:t>
            </a:r>
          </a:p>
          <a:p>
            <a:pPr lvl="1"/>
            <a:r>
              <a:rPr lang="en-US" dirty="0" smtClean="0"/>
              <a:t>Bribery (Daugherty)</a:t>
            </a:r>
          </a:p>
          <a:p>
            <a:pPr lvl="1"/>
            <a:r>
              <a:rPr lang="en-US" dirty="0" smtClean="0"/>
              <a:t>Teapot Dome (Fall</a:t>
            </a:r>
            <a:r>
              <a:rPr lang="en-US" dirty="0" smtClean="0"/>
              <a:t>) </a:t>
            </a:r>
            <a:endParaRPr lang="en-US" dirty="0" smtClean="0"/>
          </a:p>
          <a:p>
            <a:r>
              <a:rPr lang="en-US" dirty="0" smtClean="0"/>
              <a:t>Death (</a:t>
            </a:r>
            <a:r>
              <a:rPr lang="en-US" dirty="0" smtClean="0"/>
              <a:t>August 1923</a:t>
            </a:r>
            <a:r>
              <a:rPr lang="en-US" dirty="0" smtClean="0"/>
              <a:t>)</a:t>
            </a:r>
          </a:p>
          <a:p>
            <a:pPr lvl="1"/>
            <a:endParaRPr lang="en-US" dirty="0" smtClean="0"/>
          </a:p>
        </p:txBody>
      </p:sp>
      <p:pic>
        <p:nvPicPr>
          <p:cNvPr id="5" name="Content Placeholder 4" descr="125926-004-F7B8E7B5.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870" r="-870"/>
          <a:stretch>
            <a:fillRect/>
          </a:stretch>
        </p:blipFill>
        <p:spPr>
          <a:xfrm>
            <a:off x="3993478" y="195503"/>
            <a:ext cx="4280296" cy="3633793"/>
          </a:xfrm>
          <a:effectLst>
            <a:outerShdw blurRad="50800" dist="38100" dir="2700000" algn="tl" rotWithShape="0">
              <a:schemeClr val="tx2">
                <a:lumMod val="90000"/>
                <a:lumOff val="10000"/>
                <a:alpha val="43000"/>
              </a:schemeClr>
            </a:outerShdw>
            <a:softEdge rad="25400"/>
          </a:effectLst>
        </p:spPr>
      </p:pic>
      <p:pic>
        <p:nvPicPr>
          <p:cNvPr id="6" name="Picture 5" descr="quote-i-have-no-trouble-with-my-enemies-i-can-take-care-of-my-enemies-in-a-fight-but-my-friends-my-warren-g-harding-79361.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56045" y="3491948"/>
            <a:ext cx="4755162" cy="1504122"/>
          </a:xfrm>
          <a:prstGeom prst="rect">
            <a:avLst/>
          </a:prstGeom>
        </p:spPr>
      </p:pic>
    </p:spTree>
    <p:extLst>
      <p:ext uri="{BB962C8B-B14F-4D97-AF65-F5344CB8AC3E}">
        <p14:creationId xmlns:p14="http://schemas.microsoft.com/office/powerpoint/2010/main" val="39653980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340984"/>
            <a:ext cx="7556313" cy="837080"/>
          </a:xfrm>
        </p:spPr>
        <p:txBody>
          <a:bodyPr/>
          <a:lstStyle/>
          <a:p>
            <a:r>
              <a:rPr lang="en-US" dirty="0" smtClean="0">
                <a:effectLst>
                  <a:outerShdw blurRad="50800" dist="38100" dir="2700000" algn="tl" rotWithShape="0">
                    <a:schemeClr val="bg2">
                      <a:alpha val="54000"/>
                    </a:schemeClr>
                  </a:outerShdw>
                </a:effectLst>
              </a:rPr>
              <a:t>The Presidency of Calvin Coolidge</a:t>
            </a:r>
            <a:endParaRPr lang="en-US" dirty="0">
              <a:effectLst>
                <a:outerShdw blurRad="50800" dist="38100" dir="2700000" algn="tl" rotWithShape="0">
                  <a:schemeClr val="bg2">
                    <a:alpha val="54000"/>
                  </a:schemeClr>
                </a:outerShdw>
              </a:effectLst>
            </a:endParaRPr>
          </a:p>
        </p:txBody>
      </p:sp>
      <p:sp>
        <p:nvSpPr>
          <p:cNvPr id="3" name="Content Placeholder 2"/>
          <p:cNvSpPr>
            <a:spLocks noGrp="1"/>
          </p:cNvSpPr>
          <p:nvPr>
            <p:ph sz="half" idx="1"/>
          </p:nvPr>
        </p:nvSpPr>
        <p:spPr>
          <a:xfrm>
            <a:off x="553733" y="1402518"/>
            <a:ext cx="3223137" cy="3269405"/>
          </a:xfrm>
        </p:spPr>
        <p:txBody>
          <a:bodyPr>
            <a:normAutofit lnSpcReduction="10000"/>
          </a:bodyPr>
          <a:lstStyle/>
          <a:p>
            <a:r>
              <a:rPr lang="en-US" dirty="0" smtClean="0"/>
              <a:t>“Silent Cal”</a:t>
            </a:r>
          </a:p>
          <a:p>
            <a:r>
              <a:rPr lang="en-US" dirty="0" smtClean="0"/>
              <a:t>The Election of 1924</a:t>
            </a:r>
          </a:p>
          <a:p>
            <a:pPr lvl="1"/>
            <a:r>
              <a:rPr lang="en-US" dirty="0" smtClean="0"/>
              <a:t>Coolidge (R) vs. Davis (D) vs. </a:t>
            </a:r>
            <a:r>
              <a:rPr lang="en-US" dirty="0" err="1" smtClean="0"/>
              <a:t>LaFollette</a:t>
            </a:r>
            <a:r>
              <a:rPr lang="en-US" dirty="0" smtClean="0"/>
              <a:t> (Progressive)</a:t>
            </a:r>
          </a:p>
          <a:p>
            <a:r>
              <a:rPr lang="en-US" dirty="0" smtClean="0"/>
              <a:t>Vetoes and Inaction</a:t>
            </a:r>
          </a:p>
          <a:p>
            <a:pPr lvl="1"/>
            <a:r>
              <a:rPr lang="en-US" dirty="0" smtClean="0"/>
              <a:t>Cut spending</a:t>
            </a:r>
          </a:p>
          <a:p>
            <a:pPr lvl="1"/>
            <a:r>
              <a:rPr lang="en-US" dirty="0" smtClean="0"/>
              <a:t>Vetoes:</a:t>
            </a:r>
          </a:p>
          <a:p>
            <a:pPr lvl="2"/>
            <a:r>
              <a:rPr lang="en-US" dirty="0" smtClean="0"/>
              <a:t>Bonuses for WWI Vets</a:t>
            </a:r>
          </a:p>
          <a:p>
            <a:pPr lvl="2"/>
            <a:r>
              <a:rPr lang="en-US" dirty="0" err="1" smtClean="0"/>
              <a:t>McNary</a:t>
            </a:r>
            <a:r>
              <a:rPr lang="en-US" dirty="0" smtClean="0"/>
              <a:t>-Haugen (1928)</a:t>
            </a:r>
          </a:p>
        </p:txBody>
      </p:sp>
      <p:pic>
        <p:nvPicPr>
          <p:cNvPr id="9" name="Content Placeholder 8" descr="1924-election-map1.pn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t="-27705" b="-27705"/>
          <a:stretch>
            <a:fillRect/>
          </a:stretch>
        </p:blipFill>
        <p:spPr>
          <a:xfrm>
            <a:off x="3969183" y="895424"/>
            <a:ext cx="5020209" cy="4261948"/>
          </a:xfrm>
        </p:spPr>
      </p:pic>
    </p:spTree>
    <p:extLst>
      <p:ext uri="{BB962C8B-B14F-4D97-AF65-F5344CB8AC3E}">
        <p14:creationId xmlns:p14="http://schemas.microsoft.com/office/powerpoint/2010/main" val="19976046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131167"/>
            <a:ext cx="7556313" cy="837080"/>
          </a:xfrm>
        </p:spPr>
        <p:txBody>
          <a:bodyPr/>
          <a:lstStyle/>
          <a:p>
            <a:r>
              <a:rPr lang="en-US" dirty="0" smtClean="0">
                <a:effectLst>
                  <a:outerShdw blurRad="50800" dist="38100" dir="2700000" algn="tl" rotWithShape="0">
                    <a:schemeClr val="bg2">
                      <a:alpha val="54000"/>
                    </a:schemeClr>
                  </a:outerShdw>
                </a:effectLst>
              </a:rPr>
              <a:t>The Election of 1928</a:t>
            </a:r>
            <a:endParaRPr lang="en-US" dirty="0">
              <a:effectLst>
                <a:outerShdw blurRad="50800" dist="38100" dir="2700000" algn="tl" rotWithShape="0">
                  <a:schemeClr val="bg2">
                    <a:alpha val="54000"/>
                  </a:schemeClr>
                </a:outerShdw>
              </a:effectLst>
            </a:endParaRPr>
          </a:p>
        </p:txBody>
      </p:sp>
      <p:sp>
        <p:nvSpPr>
          <p:cNvPr id="3" name="Content Placeholder 2"/>
          <p:cNvSpPr>
            <a:spLocks noGrp="1"/>
          </p:cNvSpPr>
          <p:nvPr>
            <p:ph sz="half" idx="1"/>
          </p:nvPr>
        </p:nvSpPr>
        <p:spPr>
          <a:xfrm>
            <a:off x="454346" y="861400"/>
            <a:ext cx="3709048" cy="3014868"/>
          </a:xfrm>
        </p:spPr>
        <p:txBody>
          <a:bodyPr>
            <a:normAutofit/>
          </a:bodyPr>
          <a:lstStyle/>
          <a:p>
            <a:pPr>
              <a:spcBef>
                <a:spcPts val="600"/>
              </a:spcBef>
            </a:pPr>
            <a:r>
              <a:rPr lang="en-US" dirty="0" smtClean="0"/>
              <a:t>Herbert Hoover (R)</a:t>
            </a:r>
          </a:p>
          <a:p>
            <a:pPr lvl="1"/>
            <a:r>
              <a:rPr lang="en-US" dirty="0" smtClean="0"/>
              <a:t>Administrative roles under three previous presidents</a:t>
            </a:r>
          </a:p>
          <a:p>
            <a:pPr>
              <a:spcBef>
                <a:spcPts val="600"/>
              </a:spcBef>
            </a:pPr>
            <a:r>
              <a:rPr lang="en-US" dirty="0" smtClean="0"/>
              <a:t>Alfred E. Smith (D, NY)</a:t>
            </a:r>
          </a:p>
          <a:p>
            <a:pPr lvl="1"/>
            <a:r>
              <a:rPr lang="en-US" dirty="0" smtClean="0"/>
              <a:t>Catholic</a:t>
            </a:r>
            <a:r>
              <a:rPr lang="en-US" dirty="0" smtClean="0"/>
              <a:t>, a “wet” (anti-Prohibition)</a:t>
            </a:r>
            <a:endParaRPr lang="en-US" dirty="0" smtClean="0"/>
          </a:p>
          <a:p>
            <a:pPr>
              <a:spcBef>
                <a:spcPts val="600"/>
              </a:spcBef>
            </a:pPr>
            <a:r>
              <a:rPr lang="en-US" dirty="0" smtClean="0"/>
              <a:t>Hoover’s Quote Upon Receiving the Republican Nomination (August 11, 1928):</a:t>
            </a:r>
          </a:p>
        </p:txBody>
      </p:sp>
      <p:sp>
        <p:nvSpPr>
          <p:cNvPr id="12" name="TextBox 11"/>
          <p:cNvSpPr txBox="1"/>
          <p:nvPr/>
        </p:nvSpPr>
        <p:spPr>
          <a:xfrm>
            <a:off x="4414086" y="3470494"/>
            <a:ext cx="3953566" cy="1600438"/>
          </a:xfrm>
          <a:prstGeom prst="rect">
            <a:avLst/>
          </a:prstGeom>
          <a:solidFill>
            <a:schemeClr val="bg1">
              <a:lumMod val="20000"/>
              <a:lumOff val="80000"/>
            </a:schemeClr>
          </a:solidFill>
          <a:ln w="19050" cmpd="sng">
            <a:solidFill>
              <a:schemeClr val="bg1">
                <a:lumMod val="50000"/>
              </a:schemeClr>
            </a:solidFill>
          </a:ln>
          <a:effectLst>
            <a:outerShdw blurRad="50800" dist="38100" dir="2700000" algn="tl" rotWithShape="0">
              <a:schemeClr val="bg1">
                <a:lumMod val="50000"/>
                <a:alpha val="43000"/>
              </a:schemeClr>
            </a:outerShdw>
          </a:effectLst>
        </p:spPr>
        <p:txBody>
          <a:bodyPr wrap="square" rtlCol="0">
            <a:spAutoFit/>
          </a:bodyPr>
          <a:lstStyle/>
          <a:p>
            <a:pPr marL="0" lvl="1"/>
            <a:r>
              <a:rPr lang="en-US" sz="1400" dirty="0"/>
              <a:t>“We in America today are nearer to the final triumph over poverty than ever before in the history of any land... We have not yet reached the goal, but given a </a:t>
            </a:r>
            <a:r>
              <a:rPr lang="en-US" sz="1400" dirty="0" smtClean="0"/>
              <a:t>chance </a:t>
            </a:r>
            <a:r>
              <a:rPr lang="en-US" sz="1400" dirty="0"/>
              <a:t>to go forward with the policies of the last eight years, and we shall soon with the help of God be in sight of the day when poverty will be banished from this nation.</a:t>
            </a:r>
            <a:r>
              <a:rPr lang="en-US" sz="1400" dirty="0" smtClean="0"/>
              <a:t>”</a:t>
            </a:r>
            <a:endParaRPr lang="en-US" sz="1400" dirty="0"/>
          </a:p>
        </p:txBody>
      </p:sp>
      <p:pic>
        <p:nvPicPr>
          <p:cNvPr id="13" name="Picture 12" descr="1928-election-map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57376" y="795131"/>
            <a:ext cx="4666986" cy="2558268"/>
          </a:xfrm>
          <a:prstGeom prst="rect">
            <a:avLst/>
          </a:prstGeom>
        </p:spPr>
      </p:pic>
    </p:spTree>
    <p:extLst>
      <p:ext uri="{BB962C8B-B14F-4D97-AF65-F5344CB8AC3E}">
        <p14:creationId xmlns:p14="http://schemas.microsoft.com/office/powerpoint/2010/main" val="1118619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Economics of the “Roaring Twenties”</a:t>
            </a:r>
            <a:endPar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Text Placeholder 2"/>
          <p:cNvSpPr>
            <a:spLocks noGrp="1"/>
          </p:cNvSpPr>
          <p:nvPr>
            <p:ph type="body" idx="1"/>
          </p:nvPr>
        </p:nvSpPr>
        <p:spPr/>
        <p:txBody>
          <a:bodyPr>
            <a:normAutofit/>
          </a:bodyPr>
          <a:lstStyle/>
          <a:p>
            <a:r>
              <a:rPr lang="en-US" sz="2000" dirty="0" smtClean="0">
                <a:effectLst>
                  <a:outerShdw blurRad="50800" dist="38100" dir="2700000" algn="tl" rotWithShape="0">
                    <a:schemeClr val="bg2">
                      <a:lumMod val="50000"/>
                      <a:alpha val="43000"/>
                    </a:schemeClr>
                  </a:outerShdw>
                </a:effectLst>
              </a:rPr>
              <a:t>Effects of Government Policy and the Birth of a Consumer Culture</a:t>
            </a:r>
            <a:endParaRPr lang="en-US" sz="2000" dirty="0">
              <a:effectLst>
                <a:outerShdw blurRad="50800" dist="38100" dir="2700000" algn="tl" rotWithShape="0">
                  <a:schemeClr val="bg2">
                    <a:lumMod val="50000"/>
                    <a:alpha val="43000"/>
                  </a:schemeClr>
                </a:outerShdw>
              </a:effectLst>
            </a:endParaRPr>
          </a:p>
        </p:txBody>
      </p:sp>
    </p:spTree>
    <p:extLst>
      <p:ext uri="{BB962C8B-B14F-4D97-AF65-F5344CB8AC3E}">
        <p14:creationId xmlns:p14="http://schemas.microsoft.com/office/powerpoint/2010/main" val="6814989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Advantag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352</TotalTime>
  <Words>1615</Words>
  <Application>Microsoft Office PowerPoint</Application>
  <PresentationFormat>On-screen Show (16:9)</PresentationFormat>
  <Paragraphs>306</Paragraphs>
  <Slides>29</Slides>
  <Notes>24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Times New Roman</vt:lpstr>
      <vt:lpstr>Wingdings</vt:lpstr>
      <vt:lpstr>Advantage</vt:lpstr>
      <vt:lpstr>The Modern Era  of the 1920’s</vt:lpstr>
      <vt:lpstr>Themes of the “Roaring Twenties”</vt:lpstr>
      <vt:lpstr>Essential Questions</vt:lpstr>
      <vt:lpstr>Politics: Republican Control</vt:lpstr>
      <vt:lpstr>The Harding Administration</vt:lpstr>
      <vt:lpstr>The Downfall</vt:lpstr>
      <vt:lpstr>The Presidency of Calvin Coolidge</vt:lpstr>
      <vt:lpstr>The Election of 1928</vt:lpstr>
      <vt:lpstr>Economics of the “Roaring Twenties”</vt:lpstr>
      <vt:lpstr>Economic Development</vt:lpstr>
      <vt:lpstr>Causes of Business Prosperity</vt:lpstr>
      <vt:lpstr>A Consumer Economy</vt:lpstr>
      <vt:lpstr>Impact of the Automobile</vt:lpstr>
      <vt:lpstr>Economic Problems</vt:lpstr>
      <vt:lpstr>A New Culture</vt:lpstr>
      <vt:lpstr>Causes</vt:lpstr>
      <vt:lpstr>Entertainment</vt:lpstr>
      <vt:lpstr>Gender Roles, Family, and Education</vt:lpstr>
      <vt:lpstr>The Arts</vt:lpstr>
      <vt:lpstr>The Harlem Renaissance</vt:lpstr>
      <vt:lpstr>Values in Conflict</vt:lpstr>
      <vt:lpstr>Views of the Scopes Trial</vt:lpstr>
      <vt:lpstr>Prohibition</vt:lpstr>
      <vt:lpstr>Nativism</vt:lpstr>
      <vt:lpstr>American Foreign Policy</vt:lpstr>
      <vt:lpstr>Disarmament and Peace</vt:lpstr>
      <vt:lpstr>Business and Diplomacy</vt:lpstr>
      <vt:lpstr>Legacy of the “Roaring Twenties”</vt:lpstr>
      <vt:lpstr>Understanding the 1920’s by using the Streets of New York: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Modern Era  of the 1920’s</dc:title>
  <dc:creator>Kathryn Zaa-Smith</dc:creator>
  <cp:lastModifiedBy>KATHRYN L ZARA</cp:lastModifiedBy>
  <cp:revision>48</cp:revision>
  <dcterms:created xsi:type="dcterms:W3CDTF">2014-12-12T01:42:34Z</dcterms:created>
  <dcterms:modified xsi:type="dcterms:W3CDTF">2020-03-11T18:37:20Z</dcterms:modified>
</cp:coreProperties>
</file>